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2026-27 Scottish Premiership briefing. We are looking at confirmed changes as of mid-August, and the landscape is shifting fast. Let us dive right into what is driving the new campaign.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league is not simply restarting this season; it is resetting entirely. We have twelve clubs navigating heavy squad turnover and major dugout shifts. Over eighty arrivals landed before the opening weekend alone, and the transfer window is still open. And now we turn to the lone newcomer stepping into this high-tempo environment.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 Johnstone are back in the top flight after just one season away. They face a familiar challenge in converting Championship momentum into sheer Premiership resilience. Their summer recruitment blends experience with attacking loans to survive the step up. Let us look at how the dugout dynamics across the division are shifting alongside these squad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managerial landscape brings four completely distinct storylines to the table. We see restoration at Celtic, heavy pressure at Rangers, direct succession at Hearts, and youth at Motherwell. Each brings a different tactical weight to the campaign. And that brings us to the champions and their massive moves in the transfer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Celtic are making a heavy statement up front with a record-breaking deal for Kasper Høgh. He steps in to replace Daizen Maeda as part of a significant attacking refresh. The champions are clearly refusing to stand still while defending their crown.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857250" y="1289838"/>
            <a:ext cx="8286750" cy="2563825"/>
          </a:xfrm>
          <a:prstGeom prst="rect">
            <a:avLst/>
          </a:prstGeom>
          <a:solidFill>
            <a:srgbClr val="000000">
              <a:alpha val="0"/>
            </a:srgbClr>
          </a:solidFill>
          <a:ln/>
        </p:spPr>
      </p:sp>
      <p:sp>
        <p:nvSpPr>
          <p:cNvPr id="5" name="Shape 1"/>
          <p:cNvSpPr/>
          <p:nvPr/>
        </p:nvSpPr>
        <p:spPr>
          <a:xfrm>
            <a:off x="857250" y="1289838"/>
            <a:ext cx="85725" cy="2563825"/>
          </a:xfrm>
          <a:prstGeom prst="rect">
            <a:avLst/>
          </a:prstGeom>
          <a:solidFill>
            <a:srgbClr val="008000"/>
          </a:solidFill>
          <a:ln/>
        </p:spPr>
      </p:sp>
      <p:sp>
        <p:nvSpPr>
          <p:cNvPr id="6" name="Text 2"/>
          <p:cNvSpPr/>
          <p:nvPr/>
        </p:nvSpPr>
        <p:spPr>
          <a:xfrm>
            <a:off x="1428750" y="1289838"/>
            <a:ext cx="7143750" cy="1131503"/>
          </a:xfrm>
          <a:prstGeom prst="rect">
            <a:avLst/>
          </a:prstGeom>
          <a:noFill/>
          <a:ln/>
        </p:spPr>
        <p:txBody>
          <a:bodyPr wrap="square" lIns="0" tIns="0" rIns="0" bIns="0" rtlCol="0" anchor="t">
            <a:spAutoFit/>
          </a:bodyPr>
          <a:lstStyle/>
          <a:p>
            <a:pPr algn="l" indent="0" marL="0">
              <a:lnSpc>
                <a:spcPct val="88000"/>
              </a:lnSpc>
              <a:buNone/>
            </a:pPr>
            <a:r>
              <a:rPr lang="en-US" sz="3750" b="1" spc="-1" kern="0" dirty="0">
                <a:solidFill>
                  <a:srgbClr val="000000"/>
                </a:solidFill>
                <a:latin typeface="SFMono-Regular" pitchFamily="34" charset="0"/>
                <a:ea typeface="SFMono-Regular" pitchFamily="34" charset="-122"/>
                <a:cs typeface="SFMono-Regular" pitchFamily="34" charset="-120"/>
              </a:rPr>
              <a:t>SCOTTISH PREMIERSHIP</a:t>
            </a:r>
            <a:r>
              <a:rPr lang="en-US" sz="3750" b="1" spc="-1" kern="0" dirty="0">
                <a:solidFill>
                  <a:srgbClr val="000000"/>
                </a:solidFill>
                <a:latin typeface="SFMono-Regular" pitchFamily="34" charset="0"/>
                <a:ea typeface="SFMono-Regular" pitchFamily="34" charset="-122"/>
                <a:cs typeface="SFMono-Regular" pitchFamily="34" charset="-120"/>
              </a:rPr>
              <a:t>
</a:t>
            </a:r>
            <a:r>
              <a:rPr lang="en-US" sz="3750" b="1" spc="-1" kern="0" dirty="0">
                <a:solidFill>
                  <a:srgbClr val="000000"/>
                </a:solidFill>
                <a:latin typeface="SFMono-Regular" pitchFamily="34" charset="0"/>
                <a:ea typeface="SFMono-Regular" pitchFamily="34" charset="-122"/>
                <a:cs typeface="SFMono-Regular" pitchFamily="34" charset="-120"/>
              </a:rPr>
              <a:t>2026–27</a:t>
            </a:r>
            <a:endParaRPr lang="en-US" sz="3750" dirty="0"/>
          </a:p>
        </p:txBody>
      </p:sp>
      <p:sp>
        <p:nvSpPr>
          <p:cNvPr id="7" name="Text 3"/>
          <p:cNvSpPr/>
          <p:nvPr/>
        </p:nvSpPr>
        <p:spPr>
          <a:xfrm>
            <a:off x="1428750" y="2592791"/>
            <a:ext cx="7143750" cy="585788"/>
          </a:xfrm>
          <a:prstGeom prst="rect">
            <a:avLst/>
          </a:prstGeom>
          <a:noFill/>
          <a:ln/>
        </p:spPr>
        <p:txBody>
          <a:bodyPr wrap="square" lIns="0" tIns="0" rIns="0" bIns="0" rtlCol="0" anchor="t">
            <a:spAutoFit/>
          </a:bodyPr>
          <a:lstStyle/>
          <a:p>
            <a:pPr algn="l" indent="0" marL="0">
              <a:buNone/>
            </a:pPr>
            <a:r>
              <a:rPr lang="en-US" sz="1900" dirty="0">
                <a:solidFill>
                  <a:srgbClr val="1F2937"/>
                </a:solidFill>
                <a:latin typeface="SFMono-Regular" pitchFamily="34" charset="0"/>
                <a:ea typeface="SFMono-Regular" pitchFamily="34" charset="-122"/>
                <a:cs typeface="SFMono-Regular" pitchFamily="34" charset="-120"/>
              </a:rPr>
              <a:t>New managers. New players. A promoted contender.</a:t>
            </a:r>
            <a:endParaRPr lang="en-US" sz="1900" dirty="0"/>
          </a:p>
        </p:txBody>
      </p:sp>
      <p:sp>
        <p:nvSpPr>
          <p:cNvPr id="8" name="Shape 4"/>
          <p:cNvSpPr/>
          <p:nvPr/>
        </p:nvSpPr>
        <p:spPr>
          <a:xfrm>
            <a:off x="1428750" y="3521478"/>
            <a:ext cx="5144281" cy="332184"/>
          </a:xfrm>
          <a:prstGeom prst="rect">
            <a:avLst/>
          </a:prstGeom>
          <a:solidFill>
            <a:srgbClr val="1F2937"/>
          </a:solidFill>
          <a:ln/>
        </p:spPr>
      </p:sp>
      <p:sp>
        <p:nvSpPr>
          <p:cNvPr id="9" name="Text 5"/>
          <p:cNvSpPr/>
          <p:nvPr/>
        </p:nvSpPr>
        <p:spPr>
          <a:xfrm>
            <a:off x="1428750" y="3521478"/>
            <a:ext cx="5144281" cy="332184"/>
          </a:xfrm>
          <a:prstGeom prst="rect">
            <a:avLst/>
          </a:prstGeom>
          <a:noFill/>
          <a:ln/>
        </p:spPr>
        <p:txBody>
          <a:bodyPr wrap="square" lIns="204089" tIns="102108" rIns="204089" bIns="102108" rtlCol="0" anchor="t">
            <a:spAutoFit/>
          </a:bodyPr>
          <a:lstStyle/>
          <a:p>
            <a:pPr algn="l" indent="0" marL="0">
              <a:buNone/>
            </a:pPr>
            <a:r>
              <a:rPr lang="en-US" sz="1000" b="1" dirty="0">
                <a:solidFill>
                  <a:srgbClr val="E5E7EB"/>
                </a:solidFill>
                <a:latin typeface="SFMono-Regular" pitchFamily="34" charset="0"/>
                <a:ea typeface="SFMono-Regular" pitchFamily="34" charset="-122"/>
                <a:cs typeface="SFMono-Regular" pitchFamily="34" charset="-120"/>
              </a:rPr>
              <a:t>SEASON BRIEFING | CONFIRMED CHANGES AS OF 18 AUGUST 2026</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571500"/>
            <a:ext cx="9144000" cy="625078"/>
          </a:xfrm>
          <a:prstGeom prst="rect">
            <a:avLst/>
          </a:prstGeom>
          <a:solidFill>
            <a:srgbClr val="000000">
              <a:alpha val="0"/>
            </a:srgbClr>
          </a:solidFill>
          <a:ln/>
        </p:spPr>
      </p:sp>
      <p:sp>
        <p:nvSpPr>
          <p:cNvPr id="5" name="Shape 1"/>
          <p:cNvSpPr/>
          <p:nvPr/>
        </p:nvSpPr>
        <p:spPr>
          <a:xfrm>
            <a:off x="0" y="1168003"/>
            <a:ext cx="9144000" cy="28575"/>
          </a:xfrm>
          <a:prstGeom prst="rect">
            <a:avLst/>
          </a:prstGeom>
          <a:solidFill>
            <a:srgbClr val="1F2937"/>
          </a:solidFill>
          <a:ln/>
        </p:spPr>
      </p:sp>
      <p:sp>
        <p:nvSpPr>
          <p:cNvPr id="6" name="Text 2"/>
          <p:cNvSpPr/>
          <p:nvPr/>
        </p:nvSpPr>
        <p:spPr>
          <a:xfrm>
            <a:off x="857250" y="571500"/>
            <a:ext cx="7429500" cy="453628"/>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A LEAGUE IN TRANSITION</a:t>
            </a:r>
            <a:endParaRPr lang="en-US" sz="2850" dirty="0"/>
          </a:p>
        </p:txBody>
      </p:sp>
      <p:sp>
        <p:nvSpPr>
          <p:cNvPr id="7" name="Shape 3"/>
          <p:cNvSpPr/>
          <p:nvPr/>
        </p:nvSpPr>
        <p:spPr>
          <a:xfrm>
            <a:off x="857250" y="1682353"/>
            <a:ext cx="142875" cy="142875"/>
          </a:xfrm>
          <a:prstGeom prst="rect">
            <a:avLst/>
          </a:prstGeom>
          <a:solidFill>
            <a:srgbClr val="008000"/>
          </a:solidFill>
          <a:ln/>
        </p:spPr>
      </p:sp>
      <p:sp>
        <p:nvSpPr>
          <p:cNvPr id="8" name="Text 4"/>
          <p:cNvSpPr/>
          <p:nvPr/>
        </p:nvSpPr>
        <p:spPr>
          <a:xfrm>
            <a:off x="857250" y="1596628"/>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12 clubs</a:t>
            </a:r>
            <a:r>
              <a:rPr lang="en-US" sz="1700" dirty="0">
                <a:solidFill>
                  <a:srgbClr val="1F2937"/>
                </a:solidFill>
                <a:latin typeface="SFMono-Regular" pitchFamily="34" charset="0"/>
                <a:ea typeface="SFMono-Regular" pitchFamily="34" charset="-122"/>
                <a:cs typeface="SFMono-Regular" pitchFamily="34" charset="-120"/>
              </a:rPr>
              <a:t> begin a season shaped by leadership and squad renewal.</a:t>
            </a:r>
            <a:endParaRPr lang="en-US" sz="1600" dirty="0"/>
          </a:p>
        </p:txBody>
      </p:sp>
      <p:sp>
        <p:nvSpPr>
          <p:cNvPr id="9" name="Shape 5"/>
          <p:cNvSpPr/>
          <p:nvPr/>
        </p:nvSpPr>
        <p:spPr>
          <a:xfrm>
            <a:off x="857250" y="2522413"/>
            <a:ext cx="142875" cy="142875"/>
          </a:xfrm>
          <a:prstGeom prst="rect">
            <a:avLst/>
          </a:prstGeom>
          <a:solidFill>
            <a:srgbClr val="008000"/>
          </a:solidFill>
          <a:ln/>
        </p:spPr>
      </p:sp>
      <p:sp>
        <p:nvSpPr>
          <p:cNvPr id="10" name="Text 6"/>
          <p:cNvSpPr/>
          <p:nvPr/>
        </p:nvSpPr>
        <p:spPr>
          <a:xfrm>
            <a:off x="857250" y="2436688"/>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Celtic</a:t>
            </a:r>
            <a:r>
              <a:rPr lang="en-US" sz="1700" dirty="0">
                <a:solidFill>
                  <a:srgbClr val="1F2937"/>
                </a:solidFill>
                <a:latin typeface="SFMono-Regular" pitchFamily="34" charset="0"/>
                <a:ea typeface="SFMono-Regular" pitchFamily="34" charset="-122"/>
                <a:cs typeface="SFMono-Regular" pitchFamily="34" charset="-120"/>
              </a:rPr>
              <a:t> enter as champions after a final-day title win last season.</a:t>
            </a:r>
            <a:endParaRPr lang="en-US" sz="1600" dirty="0"/>
          </a:p>
        </p:txBody>
      </p:sp>
      <p:sp>
        <p:nvSpPr>
          <p:cNvPr id="11" name="Shape 7"/>
          <p:cNvSpPr/>
          <p:nvPr/>
        </p:nvSpPr>
        <p:spPr>
          <a:xfrm>
            <a:off x="857250" y="3362474"/>
            <a:ext cx="142875" cy="142875"/>
          </a:xfrm>
          <a:prstGeom prst="rect">
            <a:avLst/>
          </a:prstGeom>
          <a:solidFill>
            <a:srgbClr val="008000"/>
          </a:solidFill>
          <a:ln/>
        </p:spPr>
      </p:sp>
      <p:sp>
        <p:nvSpPr>
          <p:cNvPr id="12" name="Text 8"/>
          <p:cNvSpPr/>
          <p:nvPr/>
        </p:nvSpPr>
        <p:spPr>
          <a:xfrm>
            <a:off x="857250" y="3276749"/>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St Johnstone</a:t>
            </a:r>
            <a:r>
              <a:rPr lang="en-US" sz="1700" dirty="0">
                <a:solidFill>
                  <a:srgbClr val="1F2937"/>
                </a:solidFill>
                <a:latin typeface="SFMono-Regular" pitchFamily="34" charset="0"/>
                <a:ea typeface="SFMono-Regular" pitchFamily="34" charset="-122"/>
                <a:cs typeface="SFMono-Regular" pitchFamily="34" charset="-120"/>
              </a:rPr>
              <a:t> are the only promoted side; </a:t>
            </a:r>
            <a:r>
              <a:rPr lang="en-US" sz="1600" b="1" dirty="0">
                <a:solidFill>
                  <a:srgbClr val="000000"/>
                </a:solidFill>
                <a:latin typeface="SFMono-Regular" pitchFamily="34" charset="0"/>
                <a:ea typeface="SFMono-Regular" pitchFamily="34" charset="-122"/>
                <a:cs typeface="SFMono-Regular" pitchFamily="34" charset="-120"/>
              </a:rPr>
              <a:t>Livingston</a:t>
            </a:r>
            <a:r>
              <a:rPr lang="en-US" sz="1700" dirty="0">
                <a:solidFill>
                  <a:srgbClr val="1F2937"/>
                </a:solidFill>
                <a:latin typeface="SFMono-Regular" pitchFamily="34" charset="0"/>
                <a:ea typeface="SFMono-Regular" pitchFamily="34" charset="-122"/>
                <a:cs typeface="SFMono-Regular" pitchFamily="34" charset="-120"/>
              </a:rPr>
              <a:t> have been relegated.</a:t>
            </a:r>
            <a:endParaRPr lang="en-US" sz="1600" dirty="0"/>
          </a:p>
        </p:txBody>
      </p:sp>
      <p:sp>
        <p:nvSpPr>
          <p:cNvPr id="13" name="Shape 9"/>
          <p:cNvSpPr/>
          <p:nvPr/>
        </p:nvSpPr>
        <p:spPr>
          <a:xfrm>
            <a:off x="857250" y="4202534"/>
            <a:ext cx="142875" cy="142875"/>
          </a:xfrm>
          <a:prstGeom prst="rect">
            <a:avLst/>
          </a:prstGeom>
          <a:solidFill>
            <a:srgbClr val="008000"/>
          </a:solidFill>
          <a:ln/>
        </p:spPr>
      </p:sp>
      <p:sp>
        <p:nvSpPr>
          <p:cNvPr id="14" name="Text 10"/>
          <p:cNvSpPr/>
          <p:nvPr/>
        </p:nvSpPr>
        <p:spPr>
          <a:xfrm>
            <a:off x="857250" y="4116809"/>
            <a:ext cx="7429500" cy="960053"/>
          </a:xfrm>
          <a:prstGeom prst="rect">
            <a:avLst/>
          </a:prstGeom>
          <a:noFill/>
          <a:ln/>
        </p:spPr>
        <p:txBody>
          <a:bodyPr wrap="square" lIns="408178" tIns="0" rIns="0" bIns="0" rtlCol="0" anchor="t">
            <a:spAutoFit/>
          </a:bodyPr>
          <a:lstStyle/>
          <a:p>
            <a:pPr algn="l" indent="0" marL="0">
              <a:lnSpc>
                <a:spcPct val="112000"/>
              </a:lnSpc>
              <a:buNone/>
            </a:pPr>
            <a:r>
              <a:rPr lang="en-US" sz="1700" dirty="0">
                <a:solidFill>
                  <a:srgbClr val="1F2937"/>
                </a:solidFill>
                <a:latin typeface="SFMono-Regular" pitchFamily="34" charset="0"/>
                <a:ea typeface="SFMono-Regular" pitchFamily="34" charset="-122"/>
                <a:cs typeface="SFMono-Regular" pitchFamily="34" charset="-120"/>
              </a:rPr>
              <a:t>More than </a:t>
            </a:r>
            <a:r>
              <a:rPr lang="en-US" sz="1600" b="1" dirty="0">
                <a:solidFill>
                  <a:srgbClr val="000000"/>
                </a:solidFill>
                <a:latin typeface="SFMono-Regular" pitchFamily="34" charset="0"/>
                <a:ea typeface="SFMono-Regular" pitchFamily="34" charset="-122"/>
                <a:cs typeface="SFMono-Regular" pitchFamily="34" charset="-120"/>
              </a:rPr>
              <a:t>80 arrivals</a:t>
            </a:r>
            <a:r>
              <a:rPr lang="en-US" sz="1700" dirty="0">
                <a:solidFill>
                  <a:srgbClr val="1F2937"/>
                </a:solidFill>
                <a:latin typeface="SFMono-Regular" pitchFamily="34" charset="0"/>
                <a:ea typeface="SFMono-Regular" pitchFamily="34" charset="-122"/>
                <a:cs typeface="SFMono-Regular" pitchFamily="34" charset="-120"/>
              </a:rPr>
              <a:t> had already been recorded before the season’s opening weekend, with the window still open until 3 September.</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571500"/>
            <a:ext cx="9144000" cy="1078706"/>
          </a:xfrm>
          <a:prstGeom prst="rect">
            <a:avLst/>
          </a:prstGeom>
          <a:solidFill>
            <a:srgbClr val="000000">
              <a:alpha val="0"/>
            </a:srgbClr>
          </a:solidFill>
          <a:ln/>
        </p:spPr>
      </p:sp>
      <p:sp>
        <p:nvSpPr>
          <p:cNvPr id="5" name="Shape 1"/>
          <p:cNvSpPr/>
          <p:nvPr/>
        </p:nvSpPr>
        <p:spPr>
          <a:xfrm>
            <a:off x="0" y="1621631"/>
            <a:ext cx="9144000" cy="28575"/>
          </a:xfrm>
          <a:prstGeom prst="rect">
            <a:avLst/>
          </a:prstGeom>
          <a:solidFill>
            <a:srgbClr val="1F2937"/>
          </a:solidFill>
          <a:ln/>
        </p:spPr>
      </p:sp>
      <p:sp>
        <p:nvSpPr>
          <p:cNvPr id="6" name="Text 2"/>
          <p:cNvSpPr/>
          <p:nvPr/>
        </p:nvSpPr>
        <p:spPr>
          <a:xfrm>
            <a:off x="857250" y="571500"/>
            <a:ext cx="7429500" cy="907256"/>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ST JOHNSTONE: BACK IN THE TOP FLIGHT</a:t>
            </a:r>
            <a:endParaRPr lang="en-US" sz="2850" dirty="0"/>
          </a:p>
        </p:txBody>
      </p:sp>
      <p:sp>
        <p:nvSpPr>
          <p:cNvPr id="7" name="Shape 3"/>
          <p:cNvSpPr/>
          <p:nvPr/>
        </p:nvSpPr>
        <p:spPr>
          <a:xfrm>
            <a:off x="857250" y="1835944"/>
            <a:ext cx="128588" cy="128588"/>
          </a:xfrm>
          <a:prstGeom prst="rect">
            <a:avLst/>
          </a:prstGeom>
          <a:solidFill>
            <a:srgbClr val="008000"/>
          </a:solidFill>
          <a:ln/>
        </p:spPr>
      </p:sp>
      <p:sp>
        <p:nvSpPr>
          <p:cNvPr id="8" name="Text 4"/>
          <p:cNvSpPr/>
          <p:nvPr/>
        </p:nvSpPr>
        <p:spPr>
          <a:xfrm>
            <a:off x="857250" y="1764506"/>
            <a:ext cx="4143375" cy="459991"/>
          </a:xfrm>
          <a:prstGeom prst="rect">
            <a:avLst/>
          </a:prstGeom>
          <a:noFill/>
          <a:ln/>
        </p:spPr>
        <p:txBody>
          <a:bodyPr wrap="square" lIns="340233" tIns="0" rIns="0" bIns="0" rtlCol="0" anchor="t">
            <a:spAutoFit/>
          </a:bodyPr>
          <a:lstStyle/>
          <a:p>
            <a:pPr algn="l" indent="0" marL="0">
              <a:lnSpc>
                <a:spcPct val="92000"/>
              </a:lnSpc>
              <a:buNone/>
            </a:pPr>
            <a:r>
              <a:rPr lang="en-US" sz="1500" dirty="0">
                <a:solidFill>
                  <a:srgbClr val="1F2937"/>
                </a:solidFill>
                <a:latin typeface="SFMono-Regular" pitchFamily="34" charset="0"/>
                <a:ea typeface="SFMono-Regular" pitchFamily="34" charset="-122"/>
                <a:cs typeface="SFMono-Regular" pitchFamily="34" charset="-120"/>
              </a:rPr>
              <a:t>Returned to the Premiership after </a:t>
            </a:r>
            <a:r>
              <a:rPr lang="en-US" sz="1400" b="1" dirty="0">
                <a:solidFill>
                  <a:srgbClr val="000000"/>
                </a:solidFill>
                <a:latin typeface="SFMono-Regular" pitchFamily="34" charset="0"/>
                <a:ea typeface="SFMono-Regular" pitchFamily="34" charset="-122"/>
                <a:cs typeface="SFMono-Regular" pitchFamily="34" charset="-120"/>
              </a:rPr>
              <a:t>one season away</a:t>
            </a:r>
            <a:r>
              <a:rPr lang="en-US" sz="1500" dirty="0">
                <a:solidFill>
                  <a:srgbClr val="1F2937"/>
                </a:solidFill>
                <a:latin typeface="SFMono-Regular" pitchFamily="34" charset="0"/>
                <a:ea typeface="SFMono-Regular" pitchFamily="34" charset="-122"/>
                <a:cs typeface="SFMono-Regular" pitchFamily="34" charset="-120"/>
              </a:rPr>
              <a:t>.</a:t>
            </a:r>
            <a:endParaRPr lang="en-US" sz="1500" dirty="0"/>
          </a:p>
        </p:txBody>
      </p:sp>
      <p:sp>
        <p:nvSpPr>
          <p:cNvPr id="9" name="Shape 5"/>
          <p:cNvSpPr/>
          <p:nvPr/>
        </p:nvSpPr>
        <p:spPr>
          <a:xfrm>
            <a:off x="857250" y="2381659"/>
            <a:ext cx="128588" cy="128588"/>
          </a:xfrm>
          <a:prstGeom prst="rect">
            <a:avLst/>
          </a:prstGeom>
          <a:solidFill>
            <a:srgbClr val="008000"/>
          </a:solidFill>
          <a:ln/>
        </p:spPr>
      </p:sp>
      <p:sp>
        <p:nvSpPr>
          <p:cNvPr id="10" name="Text 6"/>
          <p:cNvSpPr/>
          <p:nvPr/>
        </p:nvSpPr>
        <p:spPr>
          <a:xfrm>
            <a:off x="857250" y="2310222"/>
            <a:ext cx="4143375" cy="919981"/>
          </a:xfrm>
          <a:prstGeom prst="rect">
            <a:avLst/>
          </a:prstGeom>
          <a:noFill/>
          <a:ln/>
        </p:spPr>
        <p:txBody>
          <a:bodyPr wrap="square" lIns="340233" tIns="0" rIns="0" bIns="0" rtlCol="0" anchor="t">
            <a:spAutoFit/>
          </a:bodyPr>
          <a:lstStyle/>
          <a:p>
            <a:pPr algn="l" indent="0" marL="0">
              <a:lnSpc>
                <a:spcPct val="92000"/>
              </a:lnSpc>
              <a:buNone/>
            </a:pPr>
            <a:r>
              <a:rPr lang="en-US" sz="1500" dirty="0">
                <a:solidFill>
                  <a:srgbClr val="1F2937"/>
                </a:solidFill>
                <a:latin typeface="SFMono-Regular" pitchFamily="34" charset="0"/>
                <a:ea typeface="SFMono-Regular" pitchFamily="34" charset="-122"/>
                <a:cs typeface="SFMono-Regular" pitchFamily="34" charset="-120"/>
              </a:rPr>
              <a:t>The </a:t>
            </a:r>
            <a:r>
              <a:rPr lang="en-US" sz="1400" b="1" dirty="0">
                <a:solidFill>
                  <a:srgbClr val="000000"/>
                </a:solidFill>
                <a:latin typeface="SFMono-Regular" pitchFamily="34" charset="0"/>
                <a:ea typeface="SFMono-Regular" pitchFamily="34" charset="-122"/>
                <a:cs typeface="SFMono-Regular" pitchFamily="34" charset="-120"/>
              </a:rPr>
              <a:t>sole promoted club</a:t>
            </a:r>
            <a:r>
              <a:rPr lang="en-US" sz="1500" dirty="0">
                <a:solidFill>
                  <a:srgbClr val="1F2937"/>
                </a:solidFill>
                <a:latin typeface="SFMono-Regular" pitchFamily="34" charset="0"/>
                <a:ea typeface="SFMono-Regular" pitchFamily="34" charset="-122"/>
                <a:cs typeface="SFMono-Regular" pitchFamily="34" charset="-120"/>
              </a:rPr>
              <a:t> for 2026–27; St Mirren retained top-flight status through the play-offs.</a:t>
            </a:r>
            <a:endParaRPr lang="en-US" sz="1500" dirty="0"/>
          </a:p>
        </p:txBody>
      </p:sp>
      <p:sp>
        <p:nvSpPr>
          <p:cNvPr id="11" name="Shape 7"/>
          <p:cNvSpPr/>
          <p:nvPr/>
        </p:nvSpPr>
        <p:spPr>
          <a:xfrm>
            <a:off x="857250" y="3387365"/>
            <a:ext cx="128588" cy="128588"/>
          </a:xfrm>
          <a:prstGeom prst="rect">
            <a:avLst/>
          </a:prstGeom>
          <a:solidFill>
            <a:srgbClr val="008000"/>
          </a:solidFill>
          <a:ln/>
        </p:spPr>
      </p:sp>
      <p:sp>
        <p:nvSpPr>
          <p:cNvPr id="12" name="Text 8"/>
          <p:cNvSpPr/>
          <p:nvPr/>
        </p:nvSpPr>
        <p:spPr>
          <a:xfrm>
            <a:off x="857250" y="3315928"/>
            <a:ext cx="4143375" cy="919981"/>
          </a:xfrm>
          <a:prstGeom prst="rect">
            <a:avLst/>
          </a:prstGeom>
          <a:noFill/>
          <a:ln/>
        </p:spPr>
        <p:txBody>
          <a:bodyPr wrap="square" lIns="340233" tIns="0" rIns="0" bIns="0" rtlCol="0" anchor="t">
            <a:spAutoFit/>
          </a:bodyPr>
          <a:lstStyle/>
          <a:p>
            <a:pPr algn="l" indent="0" marL="0">
              <a:lnSpc>
                <a:spcPct val="92000"/>
              </a:lnSpc>
              <a:buNone/>
            </a:pPr>
            <a:r>
              <a:rPr lang="en-US" sz="1500" dirty="0">
                <a:solidFill>
                  <a:srgbClr val="1F2937"/>
                </a:solidFill>
                <a:latin typeface="SFMono-Regular" pitchFamily="34" charset="0"/>
                <a:ea typeface="SFMono-Regular" pitchFamily="34" charset="-122"/>
                <a:cs typeface="SFMono-Regular" pitchFamily="34" charset="-120"/>
              </a:rPr>
              <a:t>The immediate assignment is clear: convert Championship momentum into Premiership resilience.</a:t>
            </a:r>
            <a:endParaRPr lang="en-US" sz="1500" dirty="0"/>
          </a:p>
        </p:txBody>
      </p:sp>
      <p:sp>
        <p:nvSpPr>
          <p:cNvPr id="13" name="Shape 9"/>
          <p:cNvSpPr/>
          <p:nvPr/>
        </p:nvSpPr>
        <p:spPr>
          <a:xfrm>
            <a:off x="857250" y="4393071"/>
            <a:ext cx="128588" cy="128588"/>
          </a:xfrm>
          <a:prstGeom prst="rect">
            <a:avLst/>
          </a:prstGeom>
          <a:solidFill>
            <a:srgbClr val="008000"/>
          </a:solidFill>
          <a:ln/>
        </p:spPr>
      </p:sp>
      <p:sp>
        <p:nvSpPr>
          <p:cNvPr id="14" name="Text 10"/>
          <p:cNvSpPr/>
          <p:nvPr/>
        </p:nvSpPr>
        <p:spPr>
          <a:xfrm>
            <a:off x="857250" y="4321634"/>
            <a:ext cx="4143375" cy="689986"/>
          </a:xfrm>
          <a:prstGeom prst="rect">
            <a:avLst/>
          </a:prstGeom>
          <a:noFill/>
          <a:ln/>
        </p:spPr>
        <p:txBody>
          <a:bodyPr wrap="square" lIns="340233" tIns="0" rIns="0" bIns="0" rtlCol="0" anchor="t">
            <a:spAutoFit/>
          </a:bodyPr>
          <a:lstStyle/>
          <a:p>
            <a:pPr algn="l" indent="0" marL="0">
              <a:lnSpc>
                <a:spcPct val="92000"/>
              </a:lnSpc>
              <a:buNone/>
            </a:pPr>
            <a:r>
              <a:rPr lang="en-US" sz="1500" dirty="0">
                <a:solidFill>
                  <a:srgbClr val="1F2937"/>
                </a:solidFill>
                <a:latin typeface="SFMono-Regular" pitchFamily="34" charset="0"/>
                <a:ea typeface="SFMono-Regular" pitchFamily="34" charset="-122"/>
                <a:cs typeface="SFMono-Regular" pitchFamily="34" charset="-120"/>
              </a:rPr>
              <a:t>Their summer intake combines experience, loans and attacking depth.</a:t>
            </a:r>
            <a:endParaRPr lang="en-US" sz="1500" dirty="0"/>
          </a:p>
        </p:txBody>
      </p:sp>
      <p:sp>
        <p:nvSpPr>
          <p:cNvPr id="15" name="Shape 11"/>
          <p:cNvSpPr/>
          <p:nvPr/>
        </p:nvSpPr>
        <p:spPr>
          <a:xfrm>
            <a:off x="5429250" y="1764506"/>
            <a:ext cx="2857500" cy="2857500"/>
          </a:xfrm>
          <a:prstGeom prst="rect">
            <a:avLst/>
          </a:prstGeom>
          <a:solidFill>
            <a:srgbClr val="1F2937"/>
          </a:solidFill>
          <a:ln w="27432">
            <a:solidFill>
              <a:srgbClr val="1F2937"/>
            </a:solidFill>
            <a:prstDash val="solid"/>
          </a:ln>
        </p:spPr>
      </p:sp>
      <p:pic>
        <p:nvPicPr>
          <p:cNvPr id="16" name="Image 1" descr="preencoded.png">    </p:cNvPr>
          <p:cNvPicPr>
            <a:picLocks noChangeAspect="1"/>
          </p:cNvPicPr>
          <p:nvPr/>
        </p:nvPicPr>
        <p:blipFill>
          <a:blip r:embed="rId2"/>
          <a:stretch>
            <a:fillRect/>
          </a:stretch>
        </p:blipFill>
        <p:spPr>
          <a:xfrm>
            <a:off x="5429250" y="1764506"/>
            <a:ext cx="2857500" cy="2857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571500"/>
            <a:ext cx="9144000" cy="567928"/>
          </a:xfrm>
          <a:prstGeom prst="rect">
            <a:avLst/>
          </a:prstGeom>
          <a:solidFill>
            <a:srgbClr val="000000">
              <a:alpha val="0"/>
            </a:srgbClr>
          </a:solidFill>
          <a:ln/>
        </p:spPr>
      </p:sp>
      <p:sp>
        <p:nvSpPr>
          <p:cNvPr id="5" name="Shape 1"/>
          <p:cNvSpPr/>
          <p:nvPr/>
        </p:nvSpPr>
        <p:spPr>
          <a:xfrm>
            <a:off x="0" y="1110853"/>
            <a:ext cx="9144000" cy="28575"/>
          </a:xfrm>
          <a:prstGeom prst="rect">
            <a:avLst/>
          </a:prstGeom>
          <a:solidFill>
            <a:srgbClr val="1F2937"/>
          </a:solidFill>
          <a:ln/>
        </p:spPr>
      </p:sp>
      <p:sp>
        <p:nvSpPr>
          <p:cNvPr id="6" name="Text 2"/>
          <p:cNvSpPr/>
          <p:nvPr/>
        </p:nvSpPr>
        <p:spPr>
          <a:xfrm>
            <a:off x="857250" y="571500"/>
            <a:ext cx="7429500" cy="453628"/>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FOUR NEW LEADERSHIP NARRATIVES</a:t>
            </a:r>
            <a:endParaRPr lang="en-US" sz="2850" dirty="0"/>
          </a:p>
        </p:txBody>
      </p:sp>
      <p:sp>
        <p:nvSpPr>
          <p:cNvPr id="7" name="Shape 3"/>
          <p:cNvSpPr/>
          <p:nvPr/>
        </p:nvSpPr>
        <p:spPr>
          <a:xfrm>
            <a:off x="885825" y="1246584"/>
            <a:ext cx="7393781" cy="368573"/>
          </a:xfrm>
          <a:prstGeom prst="rect">
            <a:avLst/>
          </a:prstGeom>
          <a:solidFill>
            <a:srgbClr val="E5E7EB"/>
          </a:solidFill>
          <a:ln/>
        </p:spPr>
      </p:sp>
      <p:sp>
        <p:nvSpPr>
          <p:cNvPr id="8" name="Shape 4"/>
          <p:cNvSpPr/>
          <p:nvPr/>
        </p:nvSpPr>
        <p:spPr>
          <a:xfrm>
            <a:off x="885825" y="1246584"/>
            <a:ext cx="1478756" cy="368573"/>
          </a:xfrm>
          <a:prstGeom prst="rect">
            <a:avLst/>
          </a:prstGeom>
          <a:solidFill>
            <a:srgbClr val="1F2937"/>
          </a:solidFill>
          <a:ln w="18288">
            <a:solidFill>
              <a:srgbClr val="1F2937"/>
            </a:solidFill>
            <a:prstDash val="solid"/>
          </a:ln>
        </p:spPr>
      </p:sp>
      <p:sp>
        <p:nvSpPr>
          <p:cNvPr id="9" name="Text 5"/>
          <p:cNvSpPr/>
          <p:nvPr/>
        </p:nvSpPr>
        <p:spPr>
          <a:xfrm>
            <a:off x="885825" y="1246584"/>
            <a:ext cx="1478756" cy="368573"/>
          </a:xfrm>
          <a:prstGeom prst="rect">
            <a:avLst/>
          </a:prstGeom>
          <a:noFill/>
          <a:ln/>
        </p:spPr>
        <p:txBody>
          <a:bodyPr wrap="square" lIns="136017" tIns="68072" rIns="136017" bIns="68072"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CLUB</a:t>
            </a:r>
            <a:endParaRPr lang="en-US" sz="1200" dirty="0"/>
          </a:p>
        </p:txBody>
      </p:sp>
      <p:sp>
        <p:nvSpPr>
          <p:cNvPr id="10" name="Shape 6"/>
          <p:cNvSpPr/>
          <p:nvPr/>
        </p:nvSpPr>
        <p:spPr>
          <a:xfrm>
            <a:off x="2364581" y="1246584"/>
            <a:ext cx="2957513" cy="368573"/>
          </a:xfrm>
          <a:prstGeom prst="rect">
            <a:avLst/>
          </a:prstGeom>
          <a:solidFill>
            <a:srgbClr val="1F2937"/>
          </a:solidFill>
          <a:ln w="18288">
            <a:solidFill>
              <a:srgbClr val="1F2937"/>
            </a:solidFill>
            <a:prstDash val="solid"/>
          </a:ln>
        </p:spPr>
      </p:sp>
      <p:sp>
        <p:nvSpPr>
          <p:cNvPr id="11" name="Text 7"/>
          <p:cNvSpPr/>
          <p:nvPr/>
        </p:nvSpPr>
        <p:spPr>
          <a:xfrm>
            <a:off x="2364581" y="1246584"/>
            <a:ext cx="2957513" cy="368573"/>
          </a:xfrm>
          <a:prstGeom prst="rect">
            <a:avLst/>
          </a:prstGeom>
          <a:noFill/>
          <a:ln/>
        </p:spPr>
        <p:txBody>
          <a:bodyPr wrap="square" lIns="136017" tIns="68072" rIns="136017" bIns="68072"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MANAGERIAL STORY</a:t>
            </a:r>
            <a:endParaRPr lang="en-US" sz="1200" dirty="0"/>
          </a:p>
        </p:txBody>
      </p:sp>
      <p:sp>
        <p:nvSpPr>
          <p:cNvPr id="12" name="Shape 8"/>
          <p:cNvSpPr/>
          <p:nvPr/>
        </p:nvSpPr>
        <p:spPr>
          <a:xfrm>
            <a:off x="5322094" y="1246584"/>
            <a:ext cx="2957513" cy="368573"/>
          </a:xfrm>
          <a:prstGeom prst="rect">
            <a:avLst/>
          </a:prstGeom>
          <a:solidFill>
            <a:srgbClr val="1F2937"/>
          </a:solidFill>
          <a:ln w="18288">
            <a:solidFill>
              <a:srgbClr val="1F2937"/>
            </a:solidFill>
            <a:prstDash val="solid"/>
          </a:ln>
        </p:spPr>
      </p:sp>
      <p:sp>
        <p:nvSpPr>
          <p:cNvPr id="13" name="Text 9"/>
          <p:cNvSpPr/>
          <p:nvPr/>
        </p:nvSpPr>
        <p:spPr>
          <a:xfrm>
            <a:off x="5322094" y="1246584"/>
            <a:ext cx="2957513" cy="368573"/>
          </a:xfrm>
          <a:prstGeom prst="rect">
            <a:avLst/>
          </a:prstGeom>
          <a:noFill/>
          <a:ln/>
        </p:spPr>
        <p:txBody>
          <a:bodyPr wrap="square" lIns="136017" tIns="68072" rIns="136017" bIns="68072"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IMMEDIATE CONTEXT</a:t>
            </a:r>
            <a:endParaRPr lang="en-US" sz="1200" dirty="0"/>
          </a:p>
        </p:txBody>
      </p:sp>
      <p:sp>
        <p:nvSpPr>
          <p:cNvPr id="14" name="Shape 10"/>
          <p:cNvSpPr/>
          <p:nvPr/>
        </p:nvSpPr>
        <p:spPr>
          <a:xfrm>
            <a:off x="885825" y="1615157"/>
            <a:ext cx="7393781" cy="848544"/>
          </a:xfrm>
          <a:prstGeom prst="rect">
            <a:avLst/>
          </a:prstGeom>
          <a:solidFill>
            <a:srgbClr val="E5E7EB"/>
          </a:solidFill>
          <a:ln/>
        </p:spPr>
      </p:sp>
      <p:sp>
        <p:nvSpPr>
          <p:cNvPr id="15" name="Text 11"/>
          <p:cNvSpPr/>
          <p:nvPr/>
        </p:nvSpPr>
        <p:spPr>
          <a:xfrm>
            <a:off x="1028700" y="1940868"/>
            <a:ext cx="617320"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Celtic</a:t>
            </a:r>
            <a:endParaRPr lang="en-US" sz="1200" dirty="0"/>
          </a:p>
        </p:txBody>
      </p:sp>
      <p:sp>
        <p:nvSpPr>
          <p:cNvPr id="16" name="Text 12"/>
          <p:cNvSpPr/>
          <p:nvPr/>
        </p:nvSpPr>
        <p:spPr>
          <a:xfrm>
            <a:off x="2486025" y="1820875"/>
            <a:ext cx="1440414"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Martin O’Neill</a:t>
            </a:r>
            <a:endParaRPr lang="en-US" sz="1200" dirty="0"/>
          </a:p>
        </p:txBody>
      </p:sp>
      <p:sp>
        <p:nvSpPr>
          <p:cNvPr id="17" name="Text 13"/>
          <p:cNvSpPr/>
          <p:nvPr/>
        </p:nvSpPr>
        <p:spPr>
          <a:xfrm>
            <a:off x="2486025" y="1820875"/>
            <a:ext cx="2675055" cy="432867"/>
          </a:xfrm>
          <a:prstGeom prst="rect">
            <a:avLst/>
          </a:prstGeom>
          <a:noFill/>
          <a:ln/>
        </p:spPr>
        <p:txBody>
          <a:bodyPr wrap="square" lIns="0" tIns="0" rIns="0" bIns="0" rtlCol="0" anchor="t">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returns for a fourth spell.</a:t>
            </a:r>
            <a:endParaRPr lang="en-US" sz="1250" dirty="0"/>
          </a:p>
        </p:txBody>
      </p:sp>
      <p:sp>
        <p:nvSpPr>
          <p:cNvPr id="18" name="Text 14"/>
          <p:cNvSpPr/>
          <p:nvPr/>
        </p:nvSpPr>
        <p:spPr>
          <a:xfrm>
            <a:off x="5322094" y="1615157"/>
            <a:ext cx="2957513" cy="848544"/>
          </a:xfrm>
          <a:prstGeom prst="rect">
            <a:avLst/>
          </a:prstGeom>
          <a:noFill/>
          <a:ln/>
        </p:spPr>
        <p:txBody>
          <a:bodyPr wrap="square" lIns="136017" tIns="68072" rIns="136017" bIns="68072"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The champions must sustain standards amid squad change.</a:t>
            </a:r>
            <a:endParaRPr lang="en-US" sz="1250" dirty="0"/>
          </a:p>
        </p:txBody>
      </p:sp>
      <p:sp>
        <p:nvSpPr>
          <p:cNvPr id="19" name="Shape 15"/>
          <p:cNvSpPr/>
          <p:nvPr/>
        </p:nvSpPr>
        <p:spPr>
          <a:xfrm>
            <a:off x="885825" y="2463701"/>
            <a:ext cx="7393781" cy="848544"/>
          </a:xfrm>
          <a:prstGeom prst="rect">
            <a:avLst/>
          </a:prstGeom>
          <a:solidFill>
            <a:srgbClr val="D1D5DB"/>
          </a:solidFill>
          <a:ln/>
        </p:spPr>
      </p:sp>
      <p:sp>
        <p:nvSpPr>
          <p:cNvPr id="20" name="Text 16"/>
          <p:cNvSpPr/>
          <p:nvPr/>
        </p:nvSpPr>
        <p:spPr>
          <a:xfrm>
            <a:off x="1028700" y="2789411"/>
            <a:ext cx="720235"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Rangers</a:t>
            </a:r>
            <a:endParaRPr lang="en-US" sz="1200" dirty="0"/>
          </a:p>
        </p:txBody>
      </p:sp>
      <p:sp>
        <p:nvSpPr>
          <p:cNvPr id="21" name="Text 17"/>
          <p:cNvSpPr/>
          <p:nvPr/>
        </p:nvSpPr>
        <p:spPr>
          <a:xfrm>
            <a:off x="2486025" y="2549426"/>
            <a:ext cx="1337556"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Derek McInnes</a:t>
            </a:r>
            <a:endParaRPr lang="en-US" sz="1200" dirty="0"/>
          </a:p>
        </p:txBody>
      </p:sp>
      <p:sp>
        <p:nvSpPr>
          <p:cNvPr id="22" name="Text 18"/>
          <p:cNvSpPr/>
          <p:nvPr/>
        </p:nvSpPr>
        <p:spPr>
          <a:xfrm>
            <a:off x="2486025" y="2549426"/>
            <a:ext cx="2675111" cy="672852"/>
          </a:xfrm>
          <a:prstGeom prst="rect">
            <a:avLst/>
          </a:prstGeom>
          <a:noFill/>
          <a:ln/>
        </p:spPr>
        <p:txBody>
          <a:bodyPr wrap="square" lIns="0" tIns="0" rIns="0" bIns="0" rtlCol="0" anchor="t">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is the fifth new manager in five seasons.</a:t>
            </a:r>
            <a:endParaRPr lang="en-US" sz="1250" dirty="0"/>
          </a:p>
        </p:txBody>
      </p:sp>
      <p:sp>
        <p:nvSpPr>
          <p:cNvPr id="23" name="Text 19"/>
          <p:cNvSpPr/>
          <p:nvPr/>
        </p:nvSpPr>
        <p:spPr>
          <a:xfrm>
            <a:off x="5322094" y="2463701"/>
            <a:ext cx="2957513" cy="848544"/>
          </a:xfrm>
          <a:prstGeom prst="rect">
            <a:avLst/>
          </a:prstGeom>
          <a:noFill/>
          <a:ln/>
        </p:spPr>
        <p:txBody>
          <a:bodyPr wrap="square" lIns="136017" tIns="68072" rIns="136017" bIns="68072"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His remit is to turn recruitment into a title challenge.</a:t>
            </a:r>
            <a:endParaRPr lang="en-US" sz="1250" dirty="0"/>
          </a:p>
        </p:txBody>
      </p:sp>
      <p:sp>
        <p:nvSpPr>
          <p:cNvPr id="24" name="Shape 20"/>
          <p:cNvSpPr/>
          <p:nvPr/>
        </p:nvSpPr>
        <p:spPr>
          <a:xfrm>
            <a:off x="885825" y="3312244"/>
            <a:ext cx="7393781" cy="608558"/>
          </a:xfrm>
          <a:prstGeom prst="rect">
            <a:avLst/>
          </a:prstGeom>
          <a:solidFill>
            <a:srgbClr val="E5E7EB"/>
          </a:solidFill>
          <a:ln/>
        </p:spPr>
      </p:sp>
      <p:sp>
        <p:nvSpPr>
          <p:cNvPr id="25" name="Text 21"/>
          <p:cNvSpPr/>
          <p:nvPr/>
        </p:nvSpPr>
        <p:spPr>
          <a:xfrm>
            <a:off x="1028700" y="3517962"/>
            <a:ext cx="617320"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Hearts</a:t>
            </a:r>
            <a:endParaRPr lang="en-US" sz="1200" dirty="0"/>
          </a:p>
        </p:txBody>
      </p:sp>
      <p:sp>
        <p:nvSpPr>
          <p:cNvPr id="26" name="Text 22"/>
          <p:cNvSpPr/>
          <p:nvPr/>
        </p:nvSpPr>
        <p:spPr>
          <a:xfrm>
            <a:off x="2486025" y="3397969"/>
            <a:ext cx="1543329"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Wouter Vrancken</a:t>
            </a:r>
            <a:endParaRPr lang="en-US" sz="1200" dirty="0"/>
          </a:p>
        </p:txBody>
      </p:sp>
      <p:sp>
        <p:nvSpPr>
          <p:cNvPr id="27" name="Text 23"/>
          <p:cNvSpPr/>
          <p:nvPr/>
        </p:nvSpPr>
        <p:spPr>
          <a:xfrm>
            <a:off x="2486025" y="3397969"/>
            <a:ext cx="2469338" cy="432867"/>
          </a:xfrm>
          <a:prstGeom prst="rect">
            <a:avLst/>
          </a:prstGeom>
          <a:noFill/>
          <a:ln/>
        </p:spPr>
        <p:txBody>
          <a:bodyPr wrap="square" lIns="0" tIns="0" rIns="0" bIns="0" rtlCol="0" anchor="t">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succeeds McInnes.</a:t>
            </a:r>
            <a:endParaRPr lang="en-US" sz="1250" dirty="0"/>
          </a:p>
        </p:txBody>
      </p:sp>
      <p:sp>
        <p:nvSpPr>
          <p:cNvPr id="28" name="Text 24"/>
          <p:cNvSpPr/>
          <p:nvPr/>
        </p:nvSpPr>
        <p:spPr>
          <a:xfrm>
            <a:off x="5322094" y="3312244"/>
            <a:ext cx="2957513" cy="608558"/>
          </a:xfrm>
          <a:prstGeom prst="rect">
            <a:avLst/>
          </a:prstGeom>
          <a:noFill/>
          <a:ln/>
        </p:spPr>
        <p:txBody>
          <a:bodyPr wrap="square" lIns="136017" tIns="68072" rIns="136017" bIns="68072"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Arrives after a final-day title loss.</a:t>
            </a:r>
            <a:endParaRPr lang="en-US" sz="1250" dirty="0"/>
          </a:p>
        </p:txBody>
      </p:sp>
      <p:sp>
        <p:nvSpPr>
          <p:cNvPr id="29" name="Shape 25"/>
          <p:cNvSpPr/>
          <p:nvPr/>
        </p:nvSpPr>
        <p:spPr>
          <a:xfrm>
            <a:off x="885825" y="3920803"/>
            <a:ext cx="7393781" cy="608558"/>
          </a:xfrm>
          <a:prstGeom prst="rect">
            <a:avLst/>
          </a:prstGeom>
          <a:solidFill>
            <a:srgbClr val="D1D5DB"/>
          </a:solidFill>
          <a:ln/>
        </p:spPr>
      </p:sp>
      <p:sp>
        <p:nvSpPr>
          <p:cNvPr id="30" name="Text 26"/>
          <p:cNvSpPr/>
          <p:nvPr/>
        </p:nvSpPr>
        <p:spPr>
          <a:xfrm>
            <a:off x="1028700" y="4126520"/>
            <a:ext cx="1028867"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Motherwell</a:t>
            </a:r>
            <a:endParaRPr lang="en-US" sz="1200" dirty="0"/>
          </a:p>
        </p:txBody>
      </p:sp>
      <p:sp>
        <p:nvSpPr>
          <p:cNvPr id="31" name="Text 27"/>
          <p:cNvSpPr/>
          <p:nvPr/>
        </p:nvSpPr>
        <p:spPr>
          <a:xfrm>
            <a:off x="2486025" y="4006528"/>
            <a:ext cx="1646188"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Alfred Johansson</a:t>
            </a:r>
            <a:endParaRPr lang="en-US" sz="1200" dirty="0"/>
          </a:p>
        </p:txBody>
      </p:sp>
      <p:sp>
        <p:nvSpPr>
          <p:cNvPr id="32" name="Text 28"/>
          <p:cNvSpPr/>
          <p:nvPr/>
        </p:nvSpPr>
        <p:spPr>
          <a:xfrm>
            <a:off x="2486025" y="4006528"/>
            <a:ext cx="2572196" cy="432867"/>
          </a:xfrm>
          <a:prstGeom prst="rect">
            <a:avLst/>
          </a:prstGeom>
          <a:noFill/>
          <a:ln/>
        </p:spPr>
        <p:txBody>
          <a:bodyPr wrap="square" lIns="0" tIns="0" rIns="0" bIns="0" rtlCol="0" anchor="t">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succeeds Jens Berthel Askou.</a:t>
            </a:r>
            <a:endParaRPr lang="en-US" sz="1250" dirty="0"/>
          </a:p>
        </p:txBody>
      </p:sp>
      <p:sp>
        <p:nvSpPr>
          <p:cNvPr id="33" name="Text 29"/>
          <p:cNvSpPr/>
          <p:nvPr/>
        </p:nvSpPr>
        <p:spPr>
          <a:xfrm>
            <a:off x="5322094" y="3920803"/>
            <a:ext cx="2957513" cy="608558"/>
          </a:xfrm>
          <a:prstGeom prst="rect">
            <a:avLst/>
          </a:prstGeom>
          <a:noFill/>
          <a:ln/>
        </p:spPr>
        <p:txBody>
          <a:bodyPr wrap="square" lIns="136017" tIns="68072" rIns="136017" bIns="68072"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At 35, the league’s youngest manager.</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4" name="Shape 0"/>
          <p:cNvSpPr/>
          <p:nvPr/>
        </p:nvSpPr>
        <p:spPr>
          <a:xfrm>
            <a:off x="0" y="571500"/>
            <a:ext cx="9144000" cy="1078706"/>
          </a:xfrm>
          <a:prstGeom prst="rect">
            <a:avLst/>
          </a:prstGeom>
          <a:solidFill>
            <a:srgbClr val="000000">
              <a:alpha val="0"/>
            </a:srgbClr>
          </a:solidFill>
          <a:ln/>
        </p:spPr>
      </p:sp>
      <p:sp>
        <p:nvSpPr>
          <p:cNvPr id="5" name="Shape 1"/>
          <p:cNvSpPr/>
          <p:nvPr/>
        </p:nvSpPr>
        <p:spPr>
          <a:xfrm>
            <a:off x="0" y="1621631"/>
            <a:ext cx="9144000" cy="28575"/>
          </a:xfrm>
          <a:prstGeom prst="rect">
            <a:avLst/>
          </a:prstGeom>
          <a:solidFill>
            <a:srgbClr val="1F2937"/>
          </a:solidFill>
          <a:ln/>
        </p:spPr>
      </p:sp>
      <p:sp>
        <p:nvSpPr>
          <p:cNvPr id="6" name="Text 2"/>
          <p:cNvSpPr/>
          <p:nvPr/>
        </p:nvSpPr>
        <p:spPr>
          <a:xfrm>
            <a:off x="857250" y="571500"/>
            <a:ext cx="7429500" cy="907256"/>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CELTIC MAKE A RECORD ATTACKING BET</a:t>
            </a:r>
            <a:endParaRPr lang="en-US" sz="2850" dirty="0"/>
          </a:p>
        </p:txBody>
      </p:sp>
      <p:sp>
        <p:nvSpPr>
          <p:cNvPr id="7" name="Shape 3"/>
          <p:cNvSpPr/>
          <p:nvPr/>
        </p:nvSpPr>
        <p:spPr>
          <a:xfrm>
            <a:off x="857250" y="2050256"/>
            <a:ext cx="142875" cy="142875"/>
          </a:xfrm>
          <a:prstGeom prst="rect">
            <a:avLst/>
          </a:prstGeom>
          <a:solidFill>
            <a:srgbClr val="008000"/>
          </a:solidFill>
          <a:ln/>
        </p:spPr>
      </p:sp>
      <p:sp>
        <p:nvSpPr>
          <p:cNvPr id="8" name="Text 4"/>
          <p:cNvSpPr/>
          <p:nvPr/>
        </p:nvSpPr>
        <p:spPr>
          <a:xfrm>
            <a:off x="857250" y="1978819"/>
            <a:ext cx="7429500" cy="594271"/>
          </a:xfrm>
          <a:prstGeom prst="rect">
            <a:avLst/>
          </a:prstGeom>
          <a:noFill/>
          <a:ln/>
        </p:spPr>
        <p:txBody>
          <a:bodyPr wrap="square" lIns="408178" tIns="0" rIns="0" bIns="0" rtlCol="0" anchor="t">
            <a:spAutoFit/>
          </a:bodyPr>
          <a:lstStyle/>
          <a:p>
            <a:pPr algn="l" indent="0" marL="0">
              <a:lnSpc>
                <a:spcPct val="104000"/>
              </a:lnSpc>
              <a:buNone/>
            </a:pPr>
            <a:r>
              <a:rPr lang="en-US" sz="1600" b="1" dirty="0">
                <a:solidFill>
                  <a:srgbClr val="000000"/>
                </a:solidFill>
                <a:latin typeface="SFMono-Regular" pitchFamily="34" charset="0"/>
                <a:ea typeface="SFMono-Regular" pitchFamily="34" charset="-122"/>
                <a:cs typeface="SFMono-Regular" pitchFamily="34" charset="-120"/>
              </a:rPr>
              <a:t>Kasper Høgh</a:t>
            </a:r>
            <a:r>
              <a:rPr lang="en-US" sz="1700" dirty="0">
                <a:solidFill>
                  <a:srgbClr val="1F2937"/>
                </a:solidFill>
                <a:latin typeface="SFMono-Regular" pitchFamily="34" charset="0"/>
                <a:ea typeface="SFMono-Regular" pitchFamily="34" charset="-122"/>
                <a:cs typeface="SFMono-Regular" pitchFamily="34" charset="-120"/>
              </a:rPr>
              <a:t> joined from Bodø/Glimt in a club-record deal reported at </a:t>
            </a:r>
            <a:r>
              <a:rPr lang="en-US" sz="1600" b="1" dirty="0">
                <a:solidFill>
                  <a:srgbClr val="000000"/>
                </a:solidFill>
                <a:latin typeface="SFMono-Regular" pitchFamily="34" charset="0"/>
                <a:ea typeface="SFMono-Regular" pitchFamily="34" charset="-122"/>
                <a:cs typeface="SFMono-Regular" pitchFamily="34" charset="-120"/>
              </a:rPr>
              <a:t>£11m plus add-ons</a:t>
            </a:r>
            <a:r>
              <a:rPr lang="en-US" sz="1700" dirty="0">
                <a:solidFill>
                  <a:srgbClr val="1F2937"/>
                </a:solidFill>
                <a:latin typeface="SFMono-Regular" pitchFamily="34" charset="0"/>
                <a:ea typeface="SFMono-Regular" pitchFamily="34" charset="-122"/>
                <a:cs typeface="SFMono-Regular" pitchFamily="34" charset="-120"/>
              </a:rPr>
              <a:t>.</a:t>
            </a:r>
            <a:endParaRPr lang="en-US" sz="1600" dirty="0"/>
          </a:p>
        </p:txBody>
      </p:sp>
      <p:sp>
        <p:nvSpPr>
          <p:cNvPr id="9" name="Shape 5"/>
          <p:cNvSpPr/>
          <p:nvPr/>
        </p:nvSpPr>
        <p:spPr>
          <a:xfrm>
            <a:off x="857250" y="2844552"/>
            <a:ext cx="142875" cy="142875"/>
          </a:xfrm>
          <a:prstGeom prst="rect">
            <a:avLst/>
          </a:prstGeom>
          <a:solidFill>
            <a:srgbClr val="008000"/>
          </a:solidFill>
          <a:ln/>
        </p:spPr>
      </p:sp>
      <p:sp>
        <p:nvSpPr>
          <p:cNvPr id="10" name="Text 6"/>
          <p:cNvSpPr/>
          <p:nvPr/>
        </p:nvSpPr>
        <p:spPr>
          <a:xfrm>
            <a:off x="857250" y="2773114"/>
            <a:ext cx="7429500" cy="594271"/>
          </a:xfrm>
          <a:prstGeom prst="rect">
            <a:avLst/>
          </a:prstGeom>
          <a:noFill/>
          <a:ln/>
        </p:spPr>
        <p:txBody>
          <a:bodyPr wrap="square" lIns="408178" tIns="0" rIns="0" bIns="0" rtlCol="0" anchor="t">
            <a:spAutoFit/>
          </a:bodyPr>
          <a:lstStyle/>
          <a:p>
            <a:pPr algn="l" indent="0" marL="0">
              <a:lnSpc>
                <a:spcPct val="104000"/>
              </a:lnSpc>
              <a:buNone/>
            </a:pPr>
            <a:r>
              <a:rPr lang="en-US" sz="1700" dirty="0">
                <a:solidFill>
                  <a:srgbClr val="1F2937"/>
                </a:solidFill>
                <a:latin typeface="SFMono-Regular" pitchFamily="34" charset="0"/>
                <a:ea typeface="SFMono-Regular" pitchFamily="34" charset="-122"/>
                <a:cs typeface="SFMono-Regular" pitchFamily="34" charset="-120"/>
              </a:rPr>
              <a:t>The Danish international is intended to replace outgoing forward </a:t>
            </a:r>
            <a:r>
              <a:rPr lang="en-US" sz="1600" b="1" dirty="0">
                <a:solidFill>
                  <a:srgbClr val="000000"/>
                </a:solidFill>
                <a:latin typeface="SFMono-Regular" pitchFamily="34" charset="0"/>
                <a:ea typeface="SFMono-Regular" pitchFamily="34" charset="-122"/>
                <a:cs typeface="SFMono-Regular" pitchFamily="34" charset="-120"/>
              </a:rPr>
              <a:t>Daizen Maeda</a:t>
            </a:r>
            <a:r>
              <a:rPr lang="en-US" sz="1700" dirty="0">
                <a:solidFill>
                  <a:srgbClr val="1F2937"/>
                </a:solidFill>
                <a:latin typeface="SFMono-Regular" pitchFamily="34" charset="0"/>
                <a:ea typeface="SFMono-Regular" pitchFamily="34" charset="-122"/>
                <a:cs typeface="SFMono-Regular" pitchFamily="34" charset="-120"/>
              </a:rPr>
              <a:t>.</a:t>
            </a:r>
            <a:endParaRPr lang="en-US" sz="1700" dirty="0"/>
          </a:p>
        </p:txBody>
      </p:sp>
      <p:sp>
        <p:nvSpPr>
          <p:cNvPr id="11" name="Shape 7"/>
          <p:cNvSpPr/>
          <p:nvPr/>
        </p:nvSpPr>
        <p:spPr>
          <a:xfrm>
            <a:off x="857250" y="3638848"/>
            <a:ext cx="142875" cy="142875"/>
          </a:xfrm>
          <a:prstGeom prst="rect">
            <a:avLst/>
          </a:prstGeom>
          <a:solidFill>
            <a:srgbClr val="008000"/>
          </a:solidFill>
          <a:ln/>
        </p:spPr>
      </p:sp>
      <p:sp>
        <p:nvSpPr>
          <p:cNvPr id="12" name="Text 8"/>
          <p:cNvSpPr/>
          <p:nvPr/>
        </p:nvSpPr>
        <p:spPr>
          <a:xfrm>
            <a:off x="857250" y="3567410"/>
            <a:ext cx="7429500" cy="594271"/>
          </a:xfrm>
          <a:prstGeom prst="rect">
            <a:avLst/>
          </a:prstGeom>
          <a:noFill/>
          <a:ln/>
        </p:spPr>
        <p:txBody>
          <a:bodyPr wrap="square" lIns="408178" tIns="0" rIns="0" bIns="0" rtlCol="0" anchor="t">
            <a:spAutoFit/>
          </a:bodyPr>
          <a:lstStyle/>
          <a:p>
            <a:pPr algn="l" indent="0" marL="0">
              <a:lnSpc>
                <a:spcPct val="104000"/>
              </a:lnSpc>
              <a:buNone/>
            </a:pPr>
            <a:r>
              <a:rPr lang="en-US" sz="1700" dirty="0">
                <a:solidFill>
                  <a:srgbClr val="1F2937"/>
                </a:solidFill>
                <a:latin typeface="SFMono-Regular" pitchFamily="34" charset="0"/>
                <a:ea typeface="SFMono-Regular" pitchFamily="34" charset="-122"/>
                <a:cs typeface="SFMono-Regular" pitchFamily="34" charset="-120"/>
              </a:rPr>
              <a:t>Additional confirmed arrivals include </a:t>
            </a:r>
            <a:r>
              <a:rPr lang="en-US" sz="1600" b="1" dirty="0">
                <a:solidFill>
                  <a:srgbClr val="000000"/>
                </a:solidFill>
                <a:latin typeface="SFMono-Regular" pitchFamily="34" charset="0"/>
                <a:ea typeface="SFMono-Regular" pitchFamily="34" charset="-122"/>
                <a:cs typeface="SFMono-Regular" pitchFamily="34" charset="-120"/>
              </a:rPr>
              <a:t>Mika Baur</a:t>
            </a:r>
            <a:r>
              <a:rPr lang="en-US" sz="1700" dirty="0">
                <a:solidFill>
                  <a:srgbClr val="1F2937"/>
                </a:solidFill>
                <a:latin typeface="SFMono-Regular" pitchFamily="34" charset="0"/>
                <a:ea typeface="SFMono-Regular" pitchFamily="34" charset="-122"/>
                <a:cs typeface="SFMono-Regular" pitchFamily="34" charset="-120"/>
              </a:rPr>
              <a:t>, </a:t>
            </a:r>
            <a:r>
              <a:rPr lang="en-US" sz="1600" b="1" dirty="0">
                <a:solidFill>
                  <a:srgbClr val="000000"/>
                </a:solidFill>
                <a:latin typeface="SFMono-Regular" pitchFamily="34" charset="0"/>
                <a:ea typeface="SFMono-Regular" pitchFamily="34" charset="-122"/>
                <a:cs typeface="SFMono-Regular" pitchFamily="34" charset="-120"/>
              </a:rPr>
              <a:t>Camilo Duran</a:t>
            </a:r>
            <a:r>
              <a:rPr lang="en-US" sz="1700" dirty="0">
                <a:solidFill>
                  <a:srgbClr val="1F2937"/>
                </a:solidFill>
                <a:latin typeface="SFMono-Regular" pitchFamily="34" charset="0"/>
                <a:ea typeface="SFMono-Regular" pitchFamily="34" charset="-122"/>
                <a:cs typeface="SFMono-Regular" pitchFamily="34" charset="-120"/>
              </a:rPr>
              <a:t> and </a:t>
            </a:r>
            <a:r>
              <a:rPr lang="en-US" sz="1600" b="1" dirty="0">
                <a:solidFill>
                  <a:srgbClr val="000000"/>
                </a:solidFill>
                <a:latin typeface="SFMono-Regular" pitchFamily="34" charset="0"/>
                <a:ea typeface="SFMono-Regular" pitchFamily="34" charset="-122"/>
                <a:cs typeface="SFMono-Regular" pitchFamily="34" charset="-120"/>
              </a:rPr>
              <a:t>Haissem Hassan</a:t>
            </a:r>
            <a:r>
              <a:rPr lang="en-US" sz="1700" dirty="0">
                <a:solidFill>
                  <a:srgbClr val="1F2937"/>
                </a:solidFill>
                <a:latin typeface="SFMono-Regular" pitchFamily="34" charset="0"/>
                <a:ea typeface="SFMono-Regular" pitchFamily="34" charset="-122"/>
                <a:cs typeface="SFMono-Regular" pitchFamily="34" charset="-120"/>
              </a:rPr>
              <a:t>.</a:t>
            </a:r>
            <a:endParaRPr lang="en-US" sz="1700" dirty="0"/>
          </a:p>
        </p:txBody>
      </p:sp>
      <p:sp>
        <p:nvSpPr>
          <p:cNvPr id="13" name="Shape 9"/>
          <p:cNvSpPr/>
          <p:nvPr/>
        </p:nvSpPr>
        <p:spPr>
          <a:xfrm>
            <a:off x="857250" y="4433143"/>
            <a:ext cx="142875" cy="142875"/>
          </a:xfrm>
          <a:prstGeom prst="rect">
            <a:avLst/>
          </a:prstGeom>
          <a:solidFill>
            <a:srgbClr val="008000"/>
          </a:solidFill>
          <a:ln/>
        </p:spPr>
      </p:sp>
      <p:sp>
        <p:nvSpPr>
          <p:cNvPr id="14" name="Text 10"/>
          <p:cNvSpPr/>
          <p:nvPr/>
        </p:nvSpPr>
        <p:spPr>
          <a:xfrm>
            <a:off x="857250" y="4361706"/>
            <a:ext cx="7429500" cy="594271"/>
          </a:xfrm>
          <a:prstGeom prst="rect">
            <a:avLst/>
          </a:prstGeom>
          <a:noFill/>
          <a:ln/>
        </p:spPr>
        <p:txBody>
          <a:bodyPr wrap="square" lIns="408178" tIns="0" rIns="0" bIns="0" rtlCol="0" anchor="t">
            <a:spAutoFit/>
          </a:bodyPr>
          <a:lstStyle/>
          <a:p>
            <a:pPr algn="l" indent="0" marL="0">
              <a:lnSpc>
                <a:spcPct val="104000"/>
              </a:lnSpc>
              <a:buNone/>
            </a:pPr>
            <a:r>
              <a:rPr lang="en-US" sz="1700" dirty="0">
                <a:solidFill>
                  <a:srgbClr val="1F2937"/>
                </a:solidFill>
                <a:latin typeface="SFMono-Regular" pitchFamily="34" charset="0"/>
                <a:ea typeface="SFMono-Regular" pitchFamily="34" charset="-122"/>
                <a:cs typeface="SFMono-Regular" pitchFamily="34" charset="-120"/>
              </a:rPr>
              <a:t>The champions have combined continuity in the title race with a material refresh up front.</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571500"/>
            <a:ext cx="9144000" cy="1078706"/>
          </a:xfrm>
          <a:prstGeom prst="rect">
            <a:avLst/>
          </a:prstGeom>
          <a:solidFill>
            <a:srgbClr val="000000">
              <a:alpha val="0"/>
            </a:srgbClr>
          </a:solidFill>
          <a:ln/>
        </p:spPr>
      </p:sp>
      <p:sp>
        <p:nvSpPr>
          <p:cNvPr id="4" name="Shape 1"/>
          <p:cNvSpPr/>
          <p:nvPr/>
        </p:nvSpPr>
        <p:spPr>
          <a:xfrm>
            <a:off x="0" y="1621631"/>
            <a:ext cx="9144000" cy="28575"/>
          </a:xfrm>
          <a:prstGeom prst="rect">
            <a:avLst/>
          </a:prstGeom>
          <a:solidFill>
            <a:srgbClr val="1F2937"/>
          </a:solidFill>
          <a:ln/>
        </p:spPr>
      </p:sp>
      <p:sp>
        <p:nvSpPr>
          <p:cNvPr id="5" name="Text 2"/>
          <p:cNvSpPr/>
          <p:nvPr/>
        </p:nvSpPr>
        <p:spPr>
          <a:xfrm>
            <a:off x="857250" y="571500"/>
            <a:ext cx="7429500" cy="907256"/>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RANGERS REBUILD AROUND A NEW SPINE</a:t>
            </a:r>
            <a:endParaRPr lang="en-US" sz="2850" dirty="0"/>
          </a:p>
        </p:txBody>
      </p:sp>
      <p:sp>
        <p:nvSpPr>
          <p:cNvPr id="6" name="Shape 3"/>
          <p:cNvSpPr/>
          <p:nvPr/>
        </p:nvSpPr>
        <p:spPr>
          <a:xfrm>
            <a:off x="857250" y="1907381"/>
            <a:ext cx="142875" cy="142875"/>
          </a:xfrm>
          <a:prstGeom prst="rect">
            <a:avLst/>
          </a:prstGeom>
          <a:solidFill>
            <a:srgbClr val="1D428A"/>
          </a:solidFill>
          <a:ln/>
        </p:spPr>
      </p:sp>
      <p:sp>
        <p:nvSpPr>
          <p:cNvPr id="7" name="Text 4"/>
          <p:cNvSpPr/>
          <p:nvPr/>
        </p:nvSpPr>
        <p:spPr>
          <a:xfrm>
            <a:off x="857250" y="1835944"/>
            <a:ext cx="7429500" cy="594271"/>
          </a:xfrm>
          <a:prstGeom prst="rect">
            <a:avLst/>
          </a:prstGeom>
          <a:noFill/>
          <a:ln/>
        </p:spPr>
        <p:txBody>
          <a:bodyPr wrap="square" lIns="408178" tIns="0" rIns="0" bIns="0" rtlCol="0" anchor="t">
            <a:spAutoFit/>
          </a:bodyPr>
          <a:lstStyle/>
          <a:p>
            <a:pPr algn="l" indent="0" marL="0">
              <a:lnSpc>
                <a:spcPct val="104000"/>
              </a:lnSpc>
              <a:buNone/>
            </a:pPr>
            <a:r>
              <a:rPr lang="en-US" sz="1600" b="1" dirty="0">
                <a:solidFill>
                  <a:srgbClr val="000000"/>
                </a:solidFill>
                <a:latin typeface="SFMono-Regular" pitchFamily="34" charset="0"/>
                <a:ea typeface="SFMono-Regular" pitchFamily="34" charset="-122"/>
                <a:cs typeface="SFMono-Regular" pitchFamily="34" charset="-120"/>
              </a:rPr>
              <a:t>Lawrence Shankland</a:t>
            </a:r>
            <a:r>
              <a:rPr lang="en-US" sz="1700" dirty="0">
                <a:solidFill>
                  <a:srgbClr val="1F2937"/>
                </a:solidFill>
                <a:latin typeface="SFMono-Regular" pitchFamily="34" charset="0"/>
                <a:ea typeface="SFMono-Regular" pitchFamily="34" charset="-122"/>
                <a:cs typeface="SFMono-Regular" pitchFamily="34" charset="-120"/>
              </a:rPr>
              <a:t> and </a:t>
            </a:r>
            <a:r>
              <a:rPr lang="en-US" sz="1600" b="1" dirty="0">
                <a:solidFill>
                  <a:srgbClr val="000000"/>
                </a:solidFill>
                <a:latin typeface="SFMono-Regular" pitchFamily="34" charset="0"/>
                <a:ea typeface="SFMono-Regular" pitchFamily="34" charset="-122"/>
                <a:cs typeface="SFMono-Regular" pitchFamily="34" charset="-120"/>
              </a:rPr>
              <a:t>Cammy Devlin</a:t>
            </a:r>
            <a:r>
              <a:rPr lang="en-US" sz="1700" dirty="0">
                <a:solidFill>
                  <a:srgbClr val="1F2937"/>
                </a:solidFill>
                <a:latin typeface="SFMono-Regular" pitchFamily="34" charset="0"/>
                <a:ea typeface="SFMono-Regular" pitchFamily="34" charset="-122"/>
                <a:cs typeface="SFMono-Regular" pitchFamily="34" charset="-120"/>
              </a:rPr>
              <a:t> arrive from Hearts; Shankland is Rangers’ new captain.</a:t>
            </a:r>
            <a:endParaRPr lang="en-US" sz="1600" dirty="0"/>
          </a:p>
        </p:txBody>
      </p:sp>
      <p:sp>
        <p:nvSpPr>
          <p:cNvPr id="8" name="Shape 5"/>
          <p:cNvSpPr/>
          <p:nvPr/>
        </p:nvSpPr>
        <p:spPr>
          <a:xfrm>
            <a:off x="857250" y="2644527"/>
            <a:ext cx="142875" cy="142875"/>
          </a:xfrm>
          <a:prstGeom prst="rect">
            <a:avLst/>
          </a:prstGeom>
          <a:solidFill>
            <a:srgbClr val="1D428A"/>
          </a:solidFill>
          <a:ln/>
        </p:spPr>
      </p:sp>
      <p:sp>
        <p:nvSpPr>
          <p:cNvPr id="9" name="Text 6"/>
          <p:cNvSpPr/>
          <p:nvPr/>
        </p:nvSpPr>
        <p:spPr>
          <a:xfrm>
            <a:off x="857250" y="2573089"/>
            <a:ext cx="7429500" cy="594271"/>
          </a:xfrm>
          <a:prstGeom prst="rect">
            <a:avLst/>
          </a:prstGeom>
          <a:noFill/>
          <a:ln/>
        </p:spPr>
        <p:txBody>
          <a:bodyPr wrap="square" lIns="408178" tIns="0" rIns="0" bIns="0" rtlCol="0" anchor="t">
            <a:spAutoFit/>
          </a:bodyPr>
          <a:lstStyle/>
          <a:p>
            <a:pPr algn="l" indent="0" marL="0">
              <a:lnSpc>
                <a:spcPct val="104000"/>
              </a:lnSpc>
              <a:buNone/>
            </a:pPr>
            <a:r>
              <a:rPr lang="en-US" sz="1600" b="1" dirty="0">
                <a:solidFill>
                  <a:srgbClr val="000000"/>
                </a:solidFill>
                <a:latin typeface="SFMono-Regular" pitchFamily="34" charset="0"/>
                <a:ea typeface="SFMono-Regular" pitchFamily="34" charset="-122"/>
                <a:cs typeface="SFMono-Regular" pitchFamily="34" charset="-120"/>
              </a:rPr>
              <a:t>Dan Neil</a:t>
            </a:r>
            <a:r>
              <a:rPr lang="en-US" sz="1700" dirty="0">
                <a:solidFill>
                  <a:srgbClr val="1F2937"/>
                </a:solidFill>
                <a:latin typeface="SFMono-Regular" pitchFamily="34" charset="0"/>
                <a:ea typeface="SFMono-Regular" pitchFamily="34" charset="-122"/>
                <a:cs typeface="SFMono-Regular" pitchFamily="34" charset="-120"/>
              </a:rPr>
              <a:t> (Sunderland) and </a:t>
            </a:r>
            <a:r>
              <a:rPr lang="en-US" sz="1600" b="1" dirty="0">
                <a:solidFill>
                  <a:srgbClr val="000000"/>
                </a:solidFill>
                <a:latin typeface="SFMono-Regular" pitchFamily="34" charset="0"/>
                <a:ea typeface="SFMono-Regular" pitchFamily="34" charset="-122"/>
                <a:cs typeface="SFMono-Regular" pitchFamily="34" charset="-120"/>
              </a:rPr>
              <a:t>Ross McCrorie</a:t>
            </a:r>
            <a:r>
              <a:rPr lang="en-US" sz="1700" dirty="0">
                <a:solidFill>
                  <a:srgbClr val="1F2937"/>
                </a:solidFill>
                <a:latin typeface="SFMono-Regular" pitchFamily="34" charset="0"/>
                <a:ea typeface="SFMono-Regular" pitchFamily="34" charset="-122"/>
                <a:cs typeface="SFMono-Regular" pitchFamily="34" charset="-120"/>
              </a:rPr>
              <a:t> (Bristol City) add midfield experience.</a:t>
            </a:r>
            <a:endParaRPr lang="en-US" sz="1600" dirty="0"/>
          </a:p>
        </p:txBody>
      </p:sp>
      <p:sp>
        <p:nvSpPr>
          <p:cNvPr id="10" name="Shape 7"/>
          <p:cNvSpPr/>
          <p:nvPr/>
        </p:nvSpPr>
        <p:spPr>
          <a:xfrm>
            <a:off x="857250" y="3381673"/>
            <a:ext cx="142875" cy="142875"/>
          </a:xfrm>
          <a:prstGeom prst="rect">
            <a:avLst/>
          </a:prstGeom>
          <a:solidFill>
            <a:srgbClr val="1D428A"/>
          </a:solidFill>
          <a:ln/>
        </p:spPr>
      </p:sp>
      <p:sp>
        <p:nvSpPr>
          <p:cNvPr id="11" name="Text 8"/>
          <p:cNvSpPr/>
          <p:nvPr/>
        </p:nvSpPr>
        <p:spPr>
          <a:xfrm>
            <a:off x="857250" y="3310235"/>
            <a:ext cx="7429500" cy="594271"/>
          </a:xfrm>
          <a:prstGeom prst="rect">
            <a:avLst/>
          </a:prstGeom>
          <a:noFill/>
          <a:ln/>
        </p:spPr>
        <p:txBody>
          <a:bodyPr wrap="square" lIns="408178" tIns="0" rIns="0" bIns="0" rtlCol="0" anchor="t">
            <a:spAutoFit/>
          </a:bodyPr>
          <a:lstStyle/>
          <a:p>
            <a:pPr algn="l" indent="0" marL="0">
              <a:lnSpc>
                <a:spcPct val="104000"/>
              </a:lnSpc>
              <a:buNone/>
            </a:pPr>
            <a:r>
              <a:rPr lang="en-US" sz="1600" b="1" dirty="0">
                <a:solidFill>
                  <a:srgbClr val="000000"/>
                </a:solidFill>
                <a:latin typeface="SFMono-Regular" pitchFamily="34" charset="0"/>
                <a:ea typeface="SFMono-Regular" pitchFamily="34" charset="-122"/>
                <a:cs typeface="SFMono-Regular" pitchFamily="34" charset="-120"/>
              </a:rPr>
              <a:t>Derek McInnes</a:t>
            </a:r>
            <a:r>
              <a:rPr lang="en-US" sz="1700" dirty="0">
                <a:solidFill>
                  <a:srgbClr val="1F2937"/>
                </a:solidFill>
                <a:latin typeface="SFMono-Regular" pitchFamily="34" charset="0"/>
                <a:ea typeface="SFMono-Regular" pitchFamily="34" charset="-122"/>
                <a:cs typeface="SFMono-Regular" pitchFamily="34" charset="-120"/>
              </a:rPr>
              <a:t> inherits a transformed leadership group and a familiar core from his previous club.</a:t>
            </a:r>
            <a:endParaRPr lang="en-US" sz="1600" dirty="0"/>
          </a:p>
        </p:txBody>
      </p:sp>
      <p:sp>
        <p:nvSpPr>
          <p:cNvPr id="12" name="Shape 9"/>
          <p:cNvSpPr/>
          <p:nvPr/>
        </p:nvSpPr>
        <p:spPr>
          <a:xfrm>
            <a:off x="857250" y="4118818"/>
            <a:ext cx="142875" cy="142875"/>
          </a:xfrm>
          <a:prstGeom prst="rect">
            <a:avLst/>
          </a:prstGeom>
          <a:solidFill>
            <a:srgbClr val="1D428A"/>
          </a:solidFill>
          <a:ln/>
        </p:spPr>
      </p:sp>
      <p:sp>
        <p:nvSpPr>
          <p:cNvPr id="13" name="Text 10"/>
          <p:cNvSpPr/>
          <p:nvPr/>
        </p:nvSpPr>
        <p:spPr>
          <a:xfrm>
            <a:off x="857250" y="4047381"/>
            <a:ext cx="7429500" cy="594271"/>
          </a:xfrm>
          <a:prstGeom prst="rect">
            <a:avLst/>
          </a:prstGeom>
          <a:noFill/>
          <a:ln/>
        </p:spPr>
        <p:txBody>
          <a:bodyPr wrap="square" lIns="408178" tIns="0" rIns="0" bIns="0" rtlCol="0" anchor="t">
            <a:spAutoFit/>
          </a:bodyPr>
          <a:lstStyle/>
          <a:p>
            <a:pPr algn="l" indent="0" marL="0">
              <a:lnSpc>
                <a:spcPct val="104000"/>
              </a:lnSpc>
              <a:buNone/>
            </a:pPr>
            <a:r>
              <a:rPr lang="en-US" sz="1700" dirty="0">
                <a:solidFill>
                  <a:srgbClr val="1F2937"/>
                </a:solidFill>
                <a:latin typeface="SFMono-Regular" pitchFamily="34" charset="0"/>
                <a:ea typeface="SFMono-Regular" pitchFamily="34" charset="-122"/>
                <a:cs typeface="SFMono-Regular" pitchFamily="34" charset="-120"/>
              </a:rPr>
              <a:t>The story is integration: a new manager, new captain and high-visibility arrivals all at once.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571500"/>
            <a:ext cx="9144000" cy="1078706"/>
          </a:xfrm>
          <a:prstGeom prst="rect">
            <a:avLst/>
          </a:prstGeom>
          <a:solidFill>
            <a:srgbClr val="000000">
              <a:alpha val="0"/>
            </a:srgbClr>
          </a:solidFill>
          <a:ln/>
        </p:spPr>
      </p:sp>
      <p:sp>
        <p:nvSpPr>
          <p:cNvPr id="4" name="Shape 1"/>
          <p:cNvSpPr/>
          <p:nvPr/>
        </p:nvSpPr>
        <p:spPr>
          <a:xfrm>
            <a:off x="0" y="1621631"/>
            <a:ext cx="9144000" cy="28575"/>
          </a:xfrm>
          <a:prstGeom prst="rect">
            <a:avLst/>
          </a:prstGeom>
          <a:solidFill>
            <a:srgbClr val="1F2937"/>
          </a:solidFill>
          <a:ln/>
        </p:spPr>
      </p:sp>
      <p:sp>
        <p:nvSpPr>
          <p:cNvPr id="5" name="Text 2"/>
          <p:cNvSpPr/>
          <p:nvPr/>
        </p:nvSpPr>
        <p:spPr>
          <a:xfrm>
            <a:off x="857250" y="571500"/>
            <a:ext cx="7429500" cy="907256"/>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THE PROMOTED CLUB’S SURVIVAL TOOLKIT</a:t>
            </a:r>
            <a:endParaRPr lang="en-US" sz="2850" dirty="0"/>
          </a:p>
        </p:txBody>
      </p:sp>
      <p:sp>
        <p:nvSpPr>
          <p:cNvPr id="6" name="Shape 3"/>
          <p:cNvSpPr/>
          <p:nvPr/>
        </p:nvSpPr>
        <p:spPr>
          <a:xfrm>
            <a:off x="857250" y="1821656"/>
            <a:ext cx="128588" cy="128588"/>
          </a:xfrm>
          <a:prstGeom prst="rect">
            <a:avLst/>
          </a:prstGeom>
          <a:solidFill>
            <a:srgbClr val="008000"/>
          </a:solidFill>
          <a:ln/>
        </p:spPr>
      </p:sp>
      <p:sp>
        <p:nvSpPr>
          <p:cNvPr id="7" name="Text 4"/>
          <p:cNvSpPr/>
          <p:nvPr/>
        </p:nvSpPr>
        <p:spPr>
          <a:xfrm>
            <a:off x="1143000" y="1764506"/>
            <a:ext cx="3286125" cy="1400008"/>
          </a:xfrm>
          <a:prstGeom prst="rect">
            <a:avLst/>
          </a:prstGeom>
          <a:noFill/>
          <a:ln/>
        </p:spPr>
        <p:txBody>
          <a:bodyPr wrap="square" lIns="0" tIns="0" rIns="0" bIns="0" rtlCol="0" anchor="t">
            <a:spAutoFit/>
          </a:bodyPr>
          <a:lstStyle/>
          <a:p>
            <a:pPr algn="l" indent="0" marL="0">
              <a:lnSpc>
                <a:spcPct val="112000"/>
              </a:lnSpc>
              <a:buNone/>
            </a:pPr>
            <a:r>
              <a:rPr lang="en-US" sz="1400" b="1" dirty="0">
                <a:solidFill>
                  <a:srgbClr val="000000"/>
                </a:solidFill>
                <a:latin typeface="SFMono-Regular" pitchFamily="34" charset="0"/>
                <a:ea typeface="SFMono-Regular" pitchFamily="34" charset="-122"/>
                <a:cs typeface="SFMono-Regular" pitchFamily="34" charset="-120"/>
              </a:rPr>
              <a:t>Ruari Paton</a:t>
            </a:r>
            <a:r>
              <a:rPr lang="en-US" sz="1500" dirty="0">
                <a:solidFill>
                  <a:srgbClr val="1F2937"/>
                </a:solidFill>
                <a:latin typeface="SFMono-Regular" pitchFamily="34" charset="0"/>
                <a:ea typeface="SFMono-Regular" pitchFamily="34" charset="-122"/>
                <a:cs typeface="SFMono-Regular" pitchFamily="34" charset="-120"/>
              </a:rPr>
              <a:t> (Port Vale) and </a:t>
            </a:r>
            <a:r>
              <a:rPr lang="en-US" sz="1400" b="1" dirty="0">
                <a:solidFill>
                  <a:srgbClr val="000000"/>
                </a:solidFill>
                <a:latin typeface="SFMono-Regular" pitchFamily="34" charset="0"/>
                <a:ea typeface="SFMono-Regular" pitchFamily="34" charset="-122"/>
                <a:cs typeface="SFMono-Regular" pitchFamily="34" charset="-120"/>
              </a:rPr>
              <a:t>Matty Todd</a:t>
            </a:r>
            <a:r>
              <a:rPr lang="en-US" sz="1500" dirty="0">
                <a:solidFill>
                  <a:srgbClr val="1F2937"/>
                </a:solidFill>
                <a:latin typeface="SFMono-Regular" pitchFamily="34" charset="0"/>
                <a:ea typeface="SFMono-Regular" pitchFamily="34" charset="-122"/>
                <a:cs typeface="SFMono-Regular" pitchFamily="34" charset="-120"/>
              </a:rPr>
              <a:t> (Dunfermline </a:t>
            </a:r>
            <a:r>
              <a:rPr lang="en-US" sz="1500" dirty="0">
                <a:solidFill>
                  <a:srgbClr val="1F2937"/>
                </a:solidFill>
                <a:latin typeface="SFMono-Regular" pitchFamily="34" charset="0"/>
                <a:ea typeface="SFMono-Regular" pitchFamily="34" charset="-122"/>
                <a:cs typeface="SFMono-Regular" pitchFamily="34" charset="-120"/>
              </a:rPr>
              <a:t>Athletic) headline St </a:t>
            </a:r>
            <a:r>
              <a:rPr lang="en-US" sz="1500" dirty="0">
                <a:solidFill>
                  <a:srgbClr val="1F2937"/>
                </a:solidFill>
                <a:latin typeface="SFMono-Regular" pitchFamily="34" charset="0"/>
                <a:ea typeface="SFMono-Regular" pitchFamily="34" charset="-122"/>
                <a:cs typeface="SFMono-Regular" pitchFamily="34" charset="-120"/>
              </a:rPr>
              <a:t>Johnstone’s confirmed </a:t>
            </a:r>
            <a:r>
              <a:rPr lang="en-US" sz="1500" dirty="0">
                <a:solidFill>
                  <a:srgbClr val="1F2937"/>
                </a:solidFill>
                <a:latin typeface="SFMono-Regular" pitchFamily="34" charset="0"/>
                <a:ea typeface="SFMono-Regular" pitchFamily="34" charset="-122"/>
                <a:cs typeface="SFMono-Regular" pitchFamily="34" charset="-120"/>
              </a:rPr>
              <a:t>permanent additions.</a:t>
            </a:r>
            <a:endParaRPr lang="en-US" sz="1400" dirty="0"/>
          </a:p>
        </p:txBody>
      </p:sp>
      <p:sp>
        <p:nvSpPr>
          <p:cNvPr id="8" name="Shape 5"/>
          <p:cNvSpPr/>
          <p:nvPr/>
        </p:nvSpPr>
        <p:spPr>
          <a:xfrm>
            <a:off x="4714875" y="1821656"/>
            <a:ext cx="128588" cy="128588"/>
          </a:xfrm>
          <a:prstGeom prst="rect">
            <a:avLst/>
          </a:prstGeom>
          <a:solidFill>
            <a:srgbClr val="008000"/>
          </a:solidFill>
          <a:ln/>
        </p:spPr>
      </p:sp>
      <p:sp>
        <p:nvSpPr>
          <p:cNvPr id="9" name="Text 6"/>
          <p:cNvSpPr/>
          <p:nvPr/>
        </p:nvSpPr>
        <p:spPr>
          <a:xfrm>
            <a:off x="5000625" y="1764506"/>
            <a:ext cx="3286125" cy="1400008"/>
          </a:xfrm>
          <a:prstGeom prst="rect">
            <a:avLst/>
          </a:prstGeom>
          <a:noFill/>
          <a:ln/>
        </p:spPr>
        <p:txBody>
          <a:bodyPr wrap="square" lIns="0" tIns="0" rIns="0" bIns="0" rtlCol="0" anchor="t">
            <a:spAutoFit/>
          </a:bodyPr>
          <a:lstStyle/>
          <a:p>
            <a:pPr algn="l" indent="0" marL="0">
              <a:lnSpc>
                <a:spcPct val="112000"/>
              </a:lnSpc>
              <a:buNone/>
            </a:pPr>
            <a:r>
              <a:rPr lang="en-US" sz="1400" b="1" dirty="0">
                <a:solidFill>
                  <a:srgbClr val="000000"/>
                </a:solidFill>
                <a:latin typeface="SFMono-Regular" pitchFamily="34" charset="0"/>
                <a:ea typeface="SFMono-Regular" pitchFamily="34" charset="-122"/>
                <a:cs typeface="SFMono-Regular" pitchFamily="34" charset="-120"/>
              </a:rPr>
              <a:t>Logan Chalmers</a:t>
            </a:r>
            <a:r>
              <a:rPr lang="en-US" sz="1500" dirty="0">
                <a:solidFill>
                  <a:srgbClr val="1F2937"/>
                </a:solidFill>
                <a:latin typeface="SFMono-Regular" pitchFamily="34" charset="0"/>
                <a:ea typeface="SFMono-Regular" pitchFamily="34" charset="-122"/>
                <a:cs typeface="SFMono-Regular" pitchFamily="34" charset="-120"/>
              </a:rPr>
              <a:t> (Partick </a:t>
            </a:r>
            <a:r>
              <a:rPr lang="en-US" sz="1500" dirty="0">
                <a:solidFill>
                  <a:srgbClr val="1F2937"/>
                </a:solidFill>
                <a:latin typeface="SFMono-Regular" pitchFamily="34" charset="0"/>
                <a:ea typeface="SFMono-Regular" pitchFamily="34" charset="-122"/>
                <a:cs typeface="SFMono-Regular" pitchFamily="34" charset="-120"/>
              </a:rPr>
              <a:t>Thistle) and </a:t>
            </a:r>
            <a:r>
              <a:rPr lang="en-US" sz="1400" b="1" dirty="0">
                <a:solidFill>
                  <a:srgbClr val="000000"/>
                </a:solidFill>
                <a:latin typeface="SFMono-Regular" pitchFamily="34" charset="0"/>
                <a:ea typeface="SFMono-Regular" pitchFamily="34" charset="-122"/>
                <a:cs typeface="SFMono-Regular" pitchFamily="34" charset="-120"/>
              </a:rPr>
              <a:t>Daniel Finlayson</a:t>
            </a:r>
            <a:r>
              <a:rPr lang="en-US" sz="1500" dirty="0">
                <a:solidFill>
                  <a:srgbClr val="1F2937"/>
                </a:solidFill>
                <a:latin typeface="SFMono-Regular" pitchFamily="34" charset="0"/>
                <a:ea typeface="SFMono-Regular" pitchFamily="34" charset="-122"/>
                <a:cs typeface="SFMono-Regular" pitchFamily="34" charset="-120"/>
              </a:rPr>
              <a:t> (Livingston) add </a:t>
            </a:r>
            <a:r>
              <a:rPr lang="en-US" sz="1500" dirty="0">
                <a:solidFill>
                  <a:srgbClr val="1F2937"/>
                </a:solidFill>
                <a:latin typeface="SFMono-Regular" pitchFamily="34" charset="0"/>
                <a:ea typeface="SFMono-Regular" pitchFamily="34" charset="-122"/>
                <a:cs typeface="SFMono-Regular" pitchFamily="34" charset="-120"/>
              </a:rPr>
              <a:t>domestic-league </a:t>
            </a:r>
            <a:r>
              <a:rPr lang="en-US" sz="1500" dirty="0">
                <a:solidFill>
                  <a:srgbClr val="1F2937"/>
                </a:solidFill>
                <a:latin typeface="SFMono-Regular" pitchFamily="34" charset="0"/>
                <a:ea typeface="SFMono-Regular" pitchFamily="34" charset="-122"/>
                <a:cs typeface="SFMono-Regular" pitchFamily="34" charset="-120"/>
              </a:rPr>
              <a:t>familiarity.</a:t>
            </a:r>
            <a:endParaRPr lang="en-US" sz="1400" dirty="0"/>
          </a:p>
        </p:txBody>
      </p:sp>
      <p:sp>
        <p:nvSpPr>
          <p:cNvPr id="10" name="Shape 7"/>
          <p:cNvSpPr/>
          <p:nvPr/>
        </p:nvSpPr>
        <p:spPr>
          <a:xfrm>
            <a:off x="857250" y="3364539"/>
            <a:ext cx="128588" cy="128588"/>
          </a:xfrm>
          <a:prstGeom prst="rect">
            <a:avLst/>
          </a:prstGeom>
          <a:solidFill>
            <a:srgbClr val="008000"/>
          </a:solidFill>
          <a:ln/>
        </p:spPr>
      </p:sp>
      <p:sp>
        <p:nvSpPr>
          <p:cNvPr id="11" name="Text 8"/>
          <p:cNvSpPr/>
          <p:nvPr/>
        </p:nvSpPr>
        <p:spPr>
          <a:xfrm>
            <a:off x="1143000" y="3307389"/>
            <a:ext cx="3286125" cy="840005"/>
          </a:xfrm>
          <a:prstGeom prst="rect">
            <a:avLst/>
          </a:prstGeom>
          <a:noFill/>
          <a:ln/>
        </p:spPr>
        <p:txBody>
          <a:bodyPr wrap="square" lIns="0" tIns="0" rIns="0" bIns="0" rtlCol="0" anchor="t">
            <a:spAutoFit/>
          </a:bodyPr>
          <a:lstStyle/>
          <a:p>
            <a:pPr algn="l" indent="0" marL="0">
              <a:lnSpc>
                <a:spcPct val="112000"/>
              </a:lnSpc>
              <a:buNone/>
            </a:pPr>
            <a:r>
              <a:rPr lang="en-US" sz="1400" b="1" dirty="0">
                <a:solidFill>
                  <a:srgbClr val="000000"/>
                </a:solidFill>
                <a:latin typeface="SFMono-Regular" pitchFamily="34" charset="0"/>
                <a:ea typeface="SFMono-Regular" pitchFamily="34" charset="-122"/>
                <a:cs typeface="SFMono-Regular" pitchFamily="34" charset="-120"/>
              </a:rPr>
              <a:t>Zach Mitchell</a:t>
            </a:r>
            <a:r>
              <a:rPr lang="en-US" sz="1500" dirty="0">
                <a:solidFill>
                  <a:srgbClr val="1F2937"/>
                </a:solidFill>
                <a:latin typeface="SFMono-Regular" pitchFamily="34" charset="0"/>
                <a:ea typeface="SFMono-Regular" pitchFamily="34" charset="-122"/>
                <a:cs typeface="SFMono-Regular" pitchFamily="34" charset="-120"/>
              </a:rPr>
              <a:t> and </a:t>
            </a:r>
            <a:r>
              <a:rPr lang="en-US" sz="1400" b="1" dirty="0">
                <a:solidFill>
                  <a:srgbClr val="000000"/>
                </a:solidFill>
                <a:latin typeface="SFMono-Regular" pitchFamily="34" charset="0"/>
                <a:ea typeface="SFMono-Regular" pitchFamily="34" charset="-122"/>
                <a:cs typeface="SFMono-Regular" pitchFamily="34" charset="-120"/>
              </a:rPr>
              <a:t>Toby Steward</a:t>
            </a:r>
            <a:r>
              <a:rPr lang="en-US" sz="1500" dirty="0">
                <a:solidFill>
                  <a:srgbClr val="1F2937"/>
                </a:solidFill>
                <a:latin typeface="SFMono-Regular" pitchFamily="34" charset="0"/>
                <a:ea typeface="SFMono-Regular" pitchFamily="34" charset="-122"/>
                <a:cs typeface="SFMono-Regular" pitchFamily="34" charset="-120"/>
              </a:rPr>
              <a:t> arrive on loan, </a:t>
            </a:r>
            <a:r>
              <a:rPr lang="en-US" sz="1500" dirty="0">
                <a:solidFill>
                  <a:srgbClr val="1F2937"/>
                </a:solidFill>
                <a:latin typeface="SFMono-Regular" pitchFamily="34" charset="0"/>
                <a:ea typeface="SFMono-Regular" pitchFamily="34" charset="-122"/>
                <a:cs typeface="SFMono-Regular" pitchFamily="34" charset="-120"/>
              </a:rPr>
              <a:t>adding younger depth.</a:t>
            </a:r>
            <a:endParaRPr lang="en-US" sz="1400" dirty="0"/>
          </a:p>
        </p:txBody>
      </p:sp>
      <p:sp>
        <p:nvSpPr>
          <p:cNvPr id="12" name="Shape 9"/>
          <p:cNvSpPr/>
          <p:nvPr/>
        </p:nvSpPr>
        <p:spPr>
          <a:xfrm>
            <a:off x="4714875" y="3364539"/>
            <a:ext cx="128588" cy="128588"/>
          </a:xfrm>
          <a:prstGeom prst="rect">
            <a:avLst/>
          </a:prstGeom>
          <a:solidFill>
            <a:srgbClr val="008000"/>
          </a:solidFill>
          <a:ln/>
        </p:spPr>
      </p:sp>
      <p:sp>
        <p:nvSpPr>
          <p:cNvPr id="13" name="Text 10"/>
          <p:cNvSpPr/>
          <p:nvPr/>
        </p:nvSpPr>
        <p:spPr>
          <a:xfrm>
            <a:off x="5000625" y="3307389"/>
            <a:ext cx="3286125" cy="1400008"/>
          </a:xfrm>
          <a:prstGeom prst="rect">
            <a:avLst/>
          </a:prstGeom>
          <a:noFill/>
          <a:ln/>
        </p:spPr>
        <p:txBody>
          <a:bodyPr wrap="square" lIns="0" tIns="0" rIns="0" bIns="0" rtlCol="0" anchor="t">
            <a:spAutoFit/>
          </a:bodyPr>
          <a:lstStyle/>
          <a:p>
            <a:pPr algn="l" indent="0" marL="0">
              <a:lnSpc>
                <a:spcPct val="112000"/>
              </a:lnSpc>
              <a:buNone/>
            </a:pPr>
            <a:r>
              <a:rPr lang="en-US" sz="1500" dirty="0">
                <a:solidFill>
                  <a:srgbClr val="1F2937"/>
                </a:solidFill>
                <a:latin typeface="SFMono-Regular" pitchFamily="34" charset="0"/>
                <a:ea typeface="SFMono-Regular" pitchFamily="34" charset="-122"/>
                <a:cs typeface="SFMono-Regular" pitchFamily="34" charset="-120"/>
              </a:rPr>
              <a:t>Recruitment is spread across attack, midfield, defence and goalkeeping rather than concentrated in one area.</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571500"/>
            <a:ext cx="9144000" cy="1078706"/>
          </a:xfrm>
          <a:prstGeom prst="rect">
            <a:avLst/>
          </a:prstGeom>
          <a:solidFill>
            <a:srgbClr val="000000">
              <a:alpha val="0"/>
            </a:srgbClr>
          </a:solidFill>
          <a:ln/>
        </p:spPr>
      </p:sp>
      <p:sp>
        <p:nvSpPr>
          <p:cNvPr id="4" name="Shape 1"/>
          <p:cNvSpPr/>
          <p:nvPr/>
        </p:nvSpPr>
        <p:spPr>
          <a:xfrm>
            <a:off x="0" y="1621631"/>
            <a:ext cx="9144000" cy="28575"/>
          </a:xfrm>
          <a:prstGeom prst="rect">
            <a:avLst/>
          </a:prstGeom>
          <a:solidFill>
            <a:srgbClr val="1F2937"/>
          </a:solidFill>
          <a:ln/>
        </p:spPr>
      </p:sp>
      <p:sp>
        <p:nvSpPr>
          <p:cNvPr id="5" name="Text 2"/>
          <p:cNvSpPr/>
          <p:nvPr/>
        </p:nvSpPr>
        <p:spPr>
          <a:xfrm>
            <a:off x="857250" y="571500"/>
            <a:ext cx="7429500" cy="907256"/>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CHANGE REACHES EVERY PART OF THE TABLE</a:t>
            </a:r>
            <a:endParaRPr lang="en-US" sz="2850" dirty="0"/>
          </a:p>
        </p:txBody>
      </p:sp>
      <p:sp>
        <p:nvSpPr>
          <p:cNvPr id="6" name="Shape 3"/>
          <p:cNvSpPr/>
          <p:nvPr/>
        </p:nvSpPr>
        <p:spPr>
          <a:xfrm>
            <a:off x="860822" y="1710928"/>
            <a:ext cx="1207461" cy="572839"/>
          </a:xfrm>
          <a:prstGeom prst="rect">
            <a:avLst/>
          </a:prstGeom>
          <a:solidFill>
            <a:srgbClr val="1F2937"/>
          </a:solidFill>
          <a:ln w="9144">
            <a:solidFill>
              <a:srgbClr val="1F2937"/>
            </a:solidFill>
            <a:prstDash val="solid"/>
          </a:ln>
        </p:spPr>
      </p:sp>
      <p:sp>
        <p:nvSpPr>
          <p:cNvPr id="7" name="Text 4"/>
          <p:cNvSpPr/>
          <p:nvPr/>
        </p:nvSpPr>
        <p:spPr>
          <a:xfrm>
            <a:off x="860822" y="1710928"/>
            <a:ext cx="1207461"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CLUB</a:t>
            </a:r>
            <a:endParaRPr lang="en-US" sz="1200" dirty="0"/>
          </a:p>
        </p:txBody>
      </p:sp>
      <p:sp>
        <p:nvSpPr>
          <p:cNvPr id="8" name="Shape 5"/>
          <p:cNvSpPr/>
          <p:nvPr/>
        </p:nvSpPr>
        <p:spPr>
          <a:xfrm>
            <a:off x="2068283" y="1710928"/>
            <a:ext cx="2879992" cy="572839"/>
          </a:xfrm>
          <a:prstGeom prst="rect">
            <a:avLst/>
          </a:prstGeom>
          <a:solidFill>
            <a:srgbClr val="1F2937"/>
          </a:solidFill>
          <a:ln w="9144">
            <a:solidFill>
              <a:srgbClr val="1F2937"/>
            </a:solidFill>
            <a:prstDash val="solid"/>
          </a:ln>
        </p:spPr>
      </p:sp>
      <p:sp>
        <p:nvSpPr>
          <p:cNvPr id="9" name="Text 6"/>
          <p:cNvSpPr/>
          <p:nvPr/>
        </p:nvSpPr>
        <p:spPr>
          <a:xfrm>
            <a:off x="2068283" y="1710928"/>
            <a:ext cx="2879992"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SELECTED CONFIRMED ARRIVALS</a:t>
            </a:r>
            <a:endParaRPr lang="en-US" sz="1200" dirty="0"/>
          </a:p>
        </p:txBody>
      </p:sp>
      <p:sp>
        <p:nvSpPr>
          <p:cNvPr id="10" name="Shape 7"/>
          <p:cNvSpPr/>
          <p:nvPr/>
        </p:nvSpPr>
        <p:spPr>
          <a:xfrm>
            <a:off x="4947214" y="1710928"/>
            <a:ext cx="3335964" cy="572839"/>
          </a:xfrm>
          <a:prstGeom prst="rect">
            <a:avLst/>
          </a:prstGeom>
          <a:solidFill>
            <a:srgbClr val="1F2937"/>
          </a:solidFill>
          <a:ln w="9144">
            <a:solidFill>
              <a:srgbClr val="1F2937"/>
            </a:solidFill>
            <a:prstDash val="solid"/>
          </a:ln>
        </p:spPr>
      </p:sp>
      <p:sp>
        <p:nvSpPr>
          <p:cNvPr id="11" name="Text 8"/>
          <p:cNvSpPr/>
          <p:nvPr/>
        </p:nvSpPr>
        <p:spPr>
          <a:xfrm>
            <a:off x="4947214" y="1710928"/>
            <a:ext cx="3335964"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00" b="1" dirty="0">
                <a:solidFill>
                  <a:srgbClr val="E5E7EB"/>
                </a:solidFill>
                <a:latin typeface="SFMono-Regular" pitchFamily="34" charset="0"/>
                <a:ea typeface="SFMono-Regular" pitchFamily="34" charset="-122"/>
                <a:cs typeface="SFMono-Regular" pitchFamily="34" charset="-120"/>
              </a:rPr>
              <a:t>THE SIGNAL</a:t>
            </a:r>
            <a:endParaRPr lang="en-US" sz="1200" dirty="0"/>
          </a:p>
        </p:txBody>
      </p:sp>
      <p:sp>
        <p:nvSpPr>
          <p:cNvPr id="12" name="Text 9"/>
          <p:cNvSpPr/>
          <p:nvPr/>
        </p:nvSpPr>
        <p:spPr>
          <a:xfrm>
            <a:off x="950119" y="2471626"/>
            <a:ext cx="823094"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Aberdeen</a:t>
            </a:r>
            <a:endParaRPr lang="en-US" sz="1200" dirty="0"/>
          </a:p>
        </p:txBody>
      </p:sp>
      <p:sp>
        <p:nvSpPr>
          <p:cNvPr id="13" name="Text 10"/>
          <p:cNvSpPr/>
          <p:nvPr/>
        </p:nvSpPr>
        <p:spPr>
          <a:xfrm>
            <a:off x="2068283" y="2283768"/>
            <a:ext cx="2877871"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Chris Cadden, Lewis Mayo, Connor Ronan</a:t>
            </a:r>
            <a:endParaRPr lang="en-US" sz="1250" dirty="0"/>
          </a:p>
        </p:txBody>
      </p:sp>
      <p:sp>
        <p:nvSpPr>
          <p:cNvPr id="14" name="Text 11"/>
          <p:cNvSpPr/>
          <p:nvPr/>
        </p:nvSpPr>
        <p:spPr>
          <a:xfrm>
            <a:off x="4946154" y="2283768"/>
            <a:ext cx="3337024"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Broad multi-position refresh.</a:t>
            </a:r>
            <a:endParaRPr lang="en-US" sz="1250" dirty="0"/>
          </a:p>
        </p:txBody>
      </p:sp>
      <p:sp>
        <p:nvSpPr>
          <p:cNvPr id="15" name="Shape 12"/>
          <p:cNvSpPr/>
          <p:nvPr/>
        </p:nvSpPr>
        <p:spPr>
          <a:xfrm>
            <a:off x="860822" y="2856607"/>
            <a:ext cx="7422356" cy="572839"/>
          </a:xfrm>
          <a:prstGeom prst="rect">
            <a:avLst/>
          </a:prstGeom>
          <a:solidFill>
            <a:srgbClr val="D1D5DB"/>
          </a:solidFill>
          <a:ln/>
        </p:spPr>
      </p:sp>
      <p:sp>
        <p:nvSpPr>
          <p:cNvPr id="16" name="Text 13"/>
          <p:cNvSpPr/>
          <p:nvPr/>
        </p:nvSpPr>
        <p:spPr>
          <a:xfrm>
            <a:off x="950119" y="3044465"/>
            <a:ext cx="926009"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Hibernian</a:t>
            </a:r>
            <a:endParaRPr lang="en-US" sz="1200" dirty="0"/>
          </a:p>
        </p:txBody>
      </p:sp>
      <p:sp>
        <p:nvSpPr>
          <p:cNvPr id="17" name="Text 14"/>
          <p:cNvSpPr/>
          <p:nvPr/>
        </p:nvSpPr>
        <p:spPr>
          <a:xfrm>
            <a:off x="2068283" y="2856607"/>
            <a:ext cx="2877871"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Jason Kerr, Callum Wright, Nathan Lowe (loan)</a:t>
            </a:r>
            <a:endParaRPr lang="en-US" sz="1250" dirty="0"/>
          </a:p>
        </p:txBody>
      </p:sp>
      <p:sp>
        <p:nvSpPr>
          <p:cNvPr id="18" name="Text 15"/>
          <p:cNvSpPr/>
          <p:nvPr/>
        </p:nvSpPr>
        <p:spPr>
          <a:xfrm>
            <a:off x="4946154" y="2856607"/>
            <a:ext cx="3337024"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Reinforcement through a mixed permanent-and-loan model.</a:t>
            </a:r>
            <a:endParaRPr lang="en-US" sz="1250" dirty="0"/>
          </a:p>
        </p:txBody>
      </p:sp>
      <p:sp>
        <p:nvSpPr>
          <p:cNvPr id="19" name="Text 16"/>
          <p:cNvSpPr/>
          <p:nvPr/>
        </p:nvSpPr>
        <p:spPr>
          <a:xfrm>
            <a:off x="950119" y="3617305"/>
            <a:ext cx="1028867"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Kilmarnock</a:t>
            </a:r>
            <a:endParaRPr lang="en-US" sz="1200" dirty="0"/>
          </a:p>
        </p:txBody>
      </p:sp>
      <p:sp>
        <p:nvSpPr>
          <p:cNvPr id="20" name="Text 17"/>
          <p:cNvSpPr/>
          <p:nvPr/>
        </p:nvSpPr>
        <p:spPr>
          <a:xfrm>
            <a:off x="2068283" y="3429446"/>
            <a:ext cx="2877871"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Mark O’Hara, Bailey Rice (loan), Erik Ring</a:t>
            </a:r>
            <a:endParaRPr lang="en-US" sz="1250" dirty="0"/>
          </a:p>
        </p:txBody>
      </p:sp>
      <p:sp>
        <p:nvSpPr>
          <p:cNvPr id="21" name="Text 18"/>
          <p:cNvSpPr/>
          <p:nvPr/>
        </p:nvSpPr>
        <p:spPr>
          <a:xfrm>
            <a:off x="4946154" y="3429446"/>
            <a:ext cx="3337024"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New options in midfield and wide areas.</a:t>
            </a:r>
            <a:endParaRPr lang="en-US" sz="1250" dirty="0"/>
          </a:p>
        </p:txBody>
      </p:sp>
      <p:sp>
        <p:nvSpPr>
          <p:cNvPr id="22" name="Shape 19"/>
          <p:cNvSpPr/>
          <p:nvPr/>
        </p:nvSpPr>
        <p:spPr>
          <a:xfrm>
            <a:off x="860822" y="4002286"/>
            <a:ext cx="7422356" cy="572839"/>
          </a:xfrm>
          <a:prstGeom prst="rect">
            <a:avLst/>
          </a:prstGeom>
          <a:solidFill>
            <a:srgbClr val="D1D5DB"/>
          </a:solidFill>
          <a:ln/>
        </p:spPr>
      </p:sp>
      <p:sp>
        <p:nvSpPr>
          <p:cNvPr id="23" name="Text 20"/>
          <p:cNvSpPr/>
          <p:nvPr/>
        </p:nvSpPr>
        <p:spPr>
          <a:xfrm>
            <a:off x="950119" y="4190144"/>
            <a:ext cx="926009" cy="192881"/>
          </a:xfrm>
          <a:prstGeom prst="rect">
            <a:avLst/>
          </a:prstGeom>
          <a:noFill/>
          <a:ln/>
        </p:spPr>
        <p:txBody>
          <a:bodyPr wrap="none" lIns="0" tIns="0" rIns="0" bIns="0" rtlCol="0" anchor="t">
            <a:spAutoFit/>
          </a:bodyPr>
          <a:lstStyle/>
          <a:p>
            <a:pPr algn="l" indent="0" marL="0">
              <a:lnSpc>
                <a:spcPct val="112000"/>
              </a:lnSpc>
              <a:buNone/>
            </a:pPr>
            <a:r>
              <a:rPr lang="en-US" sz="1200" b="1" dirty="0">
                <a:solidFill>
                  <a:srgbClr val="000000"/>
                </a:solidFill>
                <a:latin typeface="SFMono-Regular" pitchFamily="34" charset="0"/>
                <a:ea typeface="SFMono-Regular" pitchFamily="34" charset="-122"/>
                <a:cs typeface="SFMono-Regular" pitchFamily="34" charset="-120"/>
              </a:rPr>
              <a:t>St Mirren</a:t>
            </a:r>
            <a:endParaRPr lang="en-US" sz="1200" dirty="0"/>
          </a:p>
        </p:txBody>
      </p:sp>
      <p:sp>
        <p:nvSpPr>
          <p:cNvPr id="24" name="Text 21"/>
          <p:cNvSpPr/>
          <p:nvPr/>
        </p:nvSpPr>
        <p:spPr>
          <a:xfrm>
            <a:off x="2068283" y="4002286"/>
            <a:ext cx="2877871"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Ismael Kabia (loan), Paul Nsio (loan), Luke Thomas</a:t>
            </a:r>
            <a:endParaRPr lang="en-US" sz="1250" dirty="0"/>
          </a:p>
        </p:txBody>
      </p:sp>
      <p:sp>
        <p:nvSpPr>
          <p:cNvPr id="25" name="Text 22"/>
          <p:cNvSpPr/>
          <p:nvPr/>
        </p:nvSpPr>
        <p:spPr>
          <a:xfrm>
            <a:off x="4946154" y="4002286"/>
            <a:ext cx="3337024" cy="572839"/>
          </a:xfrm>
          <a:prstGeom prst="rect">
            <a:avLst/>
          </a:prstGeom>
          <a:noFill/>
          <a:ln/>
        </p:spPr>
        <p:txBody>
          <a:bodyPr wrap="square" lIns="102108" tIns="51054" rIns="102108" bIns="51054" rtlCol="0" anchor="ctr">
            <a:spAutoFit/>
          </a:bodyPr>
          <a:lstStyle/>
          <a:p>
            <a:pPr algn="l" indent="0" marL="0">
              <a:lnSpc>
                <a:spcPct val="112000"/>
              </a:lnSpc>
              <a:buNone/>
            </a:pPr>
            <a:r>
              <a:rPr lang="en-US" sz="1250" dirty="0">
                <a:solidFill>
                  <a:srgbClr val="1F2937"/>
                </a:solidFill>
                <a:latin typeface="SFMono-Regular" pitchFamily="34" charset="0"/>
                <a:ea typeface="SFMono-Regular" pitchFamily="34" charset="-122"/>
                <a:cs typeface="SFMono-Regular" pitchFamily="34" charset="-120"/>
              </a:rPr>
              <a:t>Targeted additions after play-off survival.</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571500"/>
            <a:ext cx="9144000" cy="625078"/>
          </a:xfrm>
          <a:prstGeom prst="rect">
            <a:avLst/>
          </a:prstGeom>
          <a:solidFill>
            <a:srgbClr val="000000">
              <a:alpha val="0"/>
            </a:srgbClr>
          </a:solidFill>
          <a:ln/>
        </p:spPr>
      </p:sp>
      <p:sp>
        <p:nvSpPr>
          <p:cNvPr id="4" name="Shape 1"/>
          <p:cNvSpPr/>
          <p:nvPr/>
        </p:nvSpPr>
        <p:spPr>
          <a:xfrm>
            <a:off x="0" y="1168003"/>
            <a:ext cx="9144000" cy="28575"/>
          </a:xfrm>
          <a:prstGeom prst="rect">
            <a:avLst/>
          </a:prstGeom>
          <a:solidFill>
            <a:srgbClr val="1F2937"/>
          </a:solidFill>
          <a:ln/>
        </p:spPr>
      </p:sp>
      <p:sp>
        <p:nvSpPr>
          <p:cNvPr id="5" name="Text 2"/>
          <p:cNvSpPr/>
          <p:nvPr/>
        </p:nvSpPr>
        <p:spPr>
          <a:xfrm>
            <a:off x="857250" y="571500"/>
            <a:ext cx="7429500" cy="453628"/>
          </a:xfrm>
          <a:prstGeom prst="rect">
            <a:avLst/>
          </a:prstGeom>
          <a:noFill/>
          <a:ln/>
        </p:spPr>
        <p:txBody>
          <a:bodyPr wrap="square" lIns="0" tIns="0" rIns="0" bIns="0" rtlCol="0" anchor="t">
            <a:spAutoFit/>
          </a:bodyPr>
          <a:lstStyle/>
          <a:p>
            <a:pPr algn="l" indent="0" marL="0">
              <a:buNone/>
            </a:pPr>
            <a:r>
              <a:rPr lang="en-US" sz="2850" b="1" dirty="0">
                <a:solidFill>
                  <a:srgbClr val="000000"/>
                </a:solidFill>
                <a:latin typeface="SFMono-Regular" pitchFamily="34" charset="0"/>
                <a:ea typeface="SFMono-Regular" pitchFamily="34" charset="-122"/>
                <a:cs typeface="SFMono-Regular" pitchFamily="34" charset="-120"/>
              </a:rPr>
              <a:t>FOUR OPENING-SEASON WATCHPOINTS</a:t>
            </a:r>
            <a:endParaRPr lang="en-US" sz="2850" dirty="0"/>
          </a:p>
        </p:txBody>
      </p:sp>
      <p:sp>
        <p:nvSpPr>
          <p:cNvPr id="6" name="Shape 3"/>
          <p:cNvSpPr/>
          <p:nvPr/>
        </p:nvSpPr>
        <p:spPr>
          <a:xfrm>
            <a:off x="857250" y="1539478"/>
            <a:ext cx="142875" cy="142875"/>
          </a:xfrm>
          <a:prstGeom prst="rect">
            <a:avLst/>
          </a:prstGeom>
          <a:solidFill>
            <a:srgbClr val="008000"/>
          </a:solidFill>
          <a:ln/>
        </p:spPr>
      </p:sp>
      <p:sp>
        <p:nvSpPr>
          <p:cNvPr id="7" name="Text 4"/>
          <p:cNvSpPr/>
          <p:nvPr/>
        </p:nvSpPr>
        <p:spPr>
          <a:xfrm>
            <a:off x="857250" y="1453753"/>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New-manager adaptation:</a:t>
            </a:r>
            <a:r>
              <a:rPr lang="en-US" sz="1700" dirty="0">
                <a:solidFill>
                  <a:srgbClr val="1F2937"/>
                </a:solidFill>
                <a:latin typeface="SFMono-Regular" pitchFamily="34" charset="0"/>
                <a:ea typeface="SFMono-Regular" pitchFamily="34" charset="-122"/>
                <a:cs typeface="SFMono-Regular" pitchFamily="34" charset="-120"/>
              </a:rPr>
              <a:t> Can leadership changes produce early clarity and consistency?</a:t>
            </a:r>
            <a:endParaRPr lang="en-US" sz="1600" dirty="0"/>
          </a:p>
        </p:txBody>
      </p:sp>
      <p:sp>
        <p:nvSpPr>
          <p:cNvPr id="8" name="Shape 5"/>
          <p:cNvSpPr/>
          <p:nvPr/>
        </p:nvSpPr>
        <p:spPr>
          <a:xfrm>
            <a:off x="857250" y="2436688"/>
            <a:ext cx="142875" cy="142875"/>
          </a:xfrm>
          <a:prstGeom prst="rect">
            <a:avLst/>
          </a:prstGeom>
          <a:solidFill>
            <a:srgbClr val="008000"/>
          </a:solidFill>
          <a:ln/>
        </p:spPr>
      </p:sp>
      <p:sp>
        <p:nvSpPr>
          <p:cNvPr id="9" name="Text 6"/>
          <p:cNvSpPr/>
          <p:nvPr/>
        </p:nvSpPr>
        <p:spPr>
          <a:xfrm>
            <a:off x="857250" y="2350963"/>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High-profile integration:</a:t>
            </a:r>
            <a:r>
              <a:rPr lang="en-US" sz="1700" dirty="0">
                <a:solidFill>
                  <a:srgbClr val="1F2937"/>
                </a:solidFill>
                <a:latin typeface="SFMono-Regular" pitchFamily="34" charset="0"/>
                <a:ea typeface="SFMono-Regular" pitchFamily="34" charset="-122"/>
                <a:cs typeface="SFMono-Regular" pitchFamily="34" charset="-120"/>
              </a:rPr>
              <a:t> How quickly do Høgh, Shankland and other arrivals settle?</a:t>
            </a:r>
            <a:endParaRPr lang="en-US" sz="1600" dirty="0"/>
          </a:p>
        </p:txBody>
      </p:sp>
      <p:sp>
        <p:nvSpPr>
          <p:cNvPr id="10" name="Shape 7"/>
          <p:cNvSpPr/>
          <p:nvPr/>
        </p:nvSpPr>
        <p:spPr>
          <a:xfrm>
            <a:off x="857250" y="3333899"/>
            <a:ext cx="142875" cy="142875"/>
          </a:xfrm>
          <a:prstGeom prst="rect">
            <a:avLst/>
          </a:prstGeom>
          <a:solidFill>
            <a:srgbClr val="008000"/>
          </a:solidFill>
          <a:ln/>
        </p:spPr>
      </p:sp>
      <p:sp>
        <p:nvSpPr>
          <p:cNvPr id="11" name="Text 8"/>
          <p:cNvSpPr/>
          <p:nvPr/>
        </p:nvSpPr>
        <p:spPr>
          <a:xfrm>
            <a:off x="857250" y="3248174"/>
            <a:ext cx="7429500" cy="640035"/>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Promotion adjustment:</a:t>
            </a:r>
            <a:r>
              <a:rPr lang="en-US" sz="1700" dirty="0">
                <a:solidFill>
                  <a:srgbClr val="1F2937"/>
                </a:solidFill>
                <a:latin typeface="SFMono-Regular" pitchFamily="34" charset="0"/>
                <a:ea typeface="SFMono-Regular" pitchFamily="34" charset="-122"/>
                <a:cs typeface="SFMono-Regular" pitchFamily="34" charset="-120"/>
              </a:rPr>
              <a:t> Can St Johnstone translate a successful squad build into top-flight points?</a:t>
            </a:r>
            <a:endParaRPr lang="en-US" sz="1600" dirty="0"/>
          </a:p>
        </p:txBody>
      </p:sp>
      <p:sp>
        <p:nvSpPr>
          <p:cNvPr id="12" name="Shape 9"/>
          <p:cNvSpPr/>
          <p:nvPr/>
        </p:nvSpPr>
        <p:spPr>
          <a:xfrm>
            <a:off x="857250" y="4231109"/>
            <a:ext cx="142875" cy="142875"/>
          </a:xfrm>
          <a:prstGeom prst="rect">
            <a:avLst/>
          </a:prstGeom>
          <a:solidFill>
            <a:srgbClr val="008000"/>
          </a:solidFill>
          <a:ln/>
        </p:spPr>
      </p:sp>
      <p:sp>
        <p:nvSpPr>
          <p:cNvPr id="13" name="Text 10"/>
          <p:cNvSpPr/>
          <p:nvPr/>
        </p:nvSpPr>
        <p:spPr>
          <a:xfrm>
            <a:off x="857250" y="4145384"/>
            <a:ext cx="7429500" cy="960053"/>
          </a:xfrm>
          <a:prstGeom prst="rect">
            <a:avLst/>
          </a:prstGeom>
          <a:noFill/>
          <a:ln/>
        </p:spPr>
        <p:txBody>
          <a:bodyPr wrap="square" lIns="408178" tIns="0" rIns="0" bIns="0" rtlCol="0" anchor="t">
            <a:spAutoFit/>
          </a:bodyPr>
          <a:lstStyle/>
          <a:p>
            <a:pPr algn="l" indent="0" marL="0">
              <a:lnSpc>
                <a:spcPct val="112000"/>
              </a:lnSpc>
              <a:buNone/>
            </a:pPr>
            <a:r>
              <a:rPr lang="en-US" sz="1600" b="1" dirty="0">
                <a:solidFill>
                  <a:srgbClr val="000000"/>
                </a:solidFill>
                <a:latin typeface="SFMono-Regular" pitchFamily="34" charset="0"/>
                <a:ea typeface="SFMono-Regular" pitchFamily="34" charset="-122"/>
                <a:cs typeface="SFMono-Regular" pitchFamily="34" charset="-120"/>
              </a:rPr>
              <a:t>Window effects:</a:t>
            </a:r>
            <a:r>
              <a:rPr lang="en-US" sz="1700" dirty="0">
                <a:solidFill>
                  <a:srgbClr val="1F2937"/>
                </a:solidFill>
                <a:latin typeface="SFMono-Regular" pitchFamily="34" charset="0"/>
                <a:ea typeface="SFMono-Regular" pitchFamily="34" charset="-122"/>
                <a:cs typeface="SFMono-Regular" pitchFamily="34" charset="-120"/>
              </a:rPr>
              <a:t> The transfer deadline remains </a:t>
            </a:r>
            <a:r>
              <a:rPr lang="en-US" sz="1600" b="1" dirty="0">
                <a:solidFill>
                  <a:srgbClr val="000000"/>
                </a:solidFill>
                <a:latin typeface="SFMono-Regular" pitchFamily="34" charset="0"/>
                <a:ea typeface="SFMono-Regular" pitchFamily="34" charset="-122"/>
                <a:cs typeface="SFMono-Regular" pitchFamily="34" charset="-120"/>
              </a:rPr>
              <a:t>3 September at 17:00</a:t>
            </a:r>
            <a:r>
              <a:rPr lang="en-US" sz="1700" dirty="0">
                <a:solidFill>
                  <a:srgbClr val="1F2937"/>
                </a:solidFill>
                <a:latin typeface="SFMono-Regular" pitchFamily="34" charset="0"/>
                <a:ea typeface="SFMono-Regular" pitchFamily="34" charset="-122"/>
                <a:cs typeface="SFMono-Regular" pitchFamily="34" charset="-120"/>
              </a:rPr>
              <a:t>, so final squads are not yet fixed.</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571500"/>
            <a:ext cx="9144000" cy="950119"/>
          </a:xfrm>
          <a:prstGeom prst="rect">
            <a:avLst/>
          </a:prstGeom>
          <a:solidFill>
            <a:srgbClr val="000000">
              <a:alpha val="0"/>
            </a:srgbClr>
          </a:solidFill>
          <a:ln/>
        </p:spPr>
      </p:sp>
      <p:sp>
        <p:nvSpPr>
          <p:cNvPr id="4" name="Shape 1"/>
          <p:cNvSpPr/>
          <p:nvPr/>
        </p:nvSpPr>
        <p:spPr>
          <a:xfrm>
            <a:off x="0" y="1493044"/>
            <a:ext cx="9144000" cy="28575"/>
          </a:xfrm>
          <a:prstGeom prst="rect">
            <a:avLst/>
          </a:prstGeom>
          <a:solidFill>
            <a:srgbClr val="1F2937"/>
          </a:solidFill>
          <a:ln/>
        </p:spPr>
      </p:sp>
      <p:sp>
        <p:nvSpPr>
          <p:cNvPr id="5" name="Text 2"/>
          <p:cNvSpPr/>
          <p:nvPr/>
        </p:nvSpPr>
        <p:spPr>
          <a:xfrm>
            <a:off x="857250" y="571500"/>
            <a:ext cx="7429500" cy="778669"/>
          </a:xfrm>
          <a:prstGeom prst="rect">
            <a:avLst/>
          </a:prstGeom>
          <a:noFill/>
          <a:ln/>
        </p:spPr>
        <p:txBody>
          <a:bodyPr wrap="square" lIns="0" tIns="0" rIns="0" bIns="0" rtlCol="0" anchor="t">
            <a:spAutoFit/>
          </a:bodyPr>
          <a:lstStyle/>
          <a:p>
            <a:pPr algn="l" indent="0" marL="0">
              <a:buNone/>
            </a:pPr>
            <a:r>
              <a:rPr lang="en-US" sz="2450" b="1" dirty="0">
                <a:solidFill>
                  <a:srgbClr val="000000"/>
                </a:solidFill>
                <a:latin typeface="SFMono-Regular" pitchFamily="34" charset="0"/>
                <a:ea typeface="SFMono-Regular" pitchFamily="34" charset="-122"/>
                <a:cs typeface="SFMono-Regular" pitchFamily="34" charset="-120"/>
              </a:rPr>
              <a:t>THE 2026–27 STORY STARTS WITH RENEWAL</a:t>
            </a:r>
            <a:endParaRPr lang="en-US" sz="2450" dirty="0"/>
          </a:p>
        </p:txBody>
      </p:sp>
      <p:sp>
        <p:nvSpPr>
          <p:cNvPr id="6" name="Text 3"/>
          <p:cNvSpPr/>
          <p:nvPr/>
        </p:nvSpPr>
        <p:spPr>
          <a:xfrm>
            <a:off x="857250" y="1635919"/>
            <a:ext cx="4143375" cy="960053"/>
          </a:xfrm>
          <a:prstGeom prst="rect">
            <a:avLst/>
          </a:prstGeom>
          <a:noFill/>
          <a:ln/>
        </p:spPr>
        <p:txBody>
          <a:bodyPr wrap="square" lIns="0" tIns="0" rIns="0" bIns="0" rtlCol="0" anchor="t">
            <a:spAutoFit/>
          </a:bodyPr>
          <a:lstStyle/>
          <a:p>
            <a:pPr algn="l" indent="0" marL="0">
              <a:lnSpc>
                <a:spcPct val="112000"/>
              </a:lnSpc>
              <a:buNone/>
            </a:pPr>
            <a:r>
              <a:rPr lang="en-US" sz="1600" b="1" dirty="0">
                <a:solidFill>
                  <a:srgbClr val="1F2937"/>
                </a:solidFill>
                <a:latin typeface="SFMono-Regular" pitchFamily="34" charset="0"/>
                <a:ea typeface="SFMono-Regular" pitchFamily="34" charset="-122"/>
                <a:cs typeface="SFMono-Regular" pitchFamily="34" charset="-120"/>
              </a:rPr>
              <a:t>One promoted club. Four major leadership narratives. A summer market still in motion.</a:t>
            </a:r>
            <a:endParaRPr lang="en-US" sz="1600" dirty="0"/>
          </a:p>
        </p:txBody>
      </p:sp>
      <p:sp>
        <p:nvSpPr>
          <p:cNvPr id="7" name="Shape 4"/>
          <p:cNvSpPr/>
          <p:nvPr/>
        </p:nvSpPr>
        <p:spPr>
          <a:xfrm>
            <a:off x="857250" y="2681697"/>
            <a:ext cx="4143375" cy="1200150"/>
          </a:xfrm>
          <a:prstGeom prst="rect">
            <a:avLst/>
          </a:prstGeom>
          <a:solidFill>
            <a:srgbClr val="1F2937"/>
          </a:solidFill>
          <a:ln/>
        </p:spPr>
      </p:sp>
      <p:sp>
        <p:nvSpPr>
          <p:cNvPr id="8" name="Shape 5"/>
          <p:cNvSpPr/>
          <p:nvPr/>
        </p:nvSpPr>
        <p:spPr>
          <a:xfrm>
            <a:off x="857250" y="2681697"/>
            <a:ext cx="57150" cy="1200150"/>
          </a:xfrm>
          <a:prstGeom prst="rect">
            <a:avLst/>
          </a:prstGeom>
          <a:solidFill>
            <a:srgbClr val="008000"/>
          </a:solidFill>
          <a:ln/>
        </p:spPr>
      </p:sp>
      <p:sp>
        <p:nvSpPr>
          <p:cNvPr id="9" name="Text 6"/>
          <p:cNvSpPr/>
          <p:nvPr/>
        </p:nvSpPr>
        <p:spPr>
          <a:xfrm>
            <a:off x="857250" y="2681697"/>
            <a:ext cx="4143375" cy="1200150"/>
          </a:xfrm>
          <a:prstGeom prst="rect">
            <a:avLst/>
          </a:prstGeom>
          <a:noFill/>
          <a:ln/>
        </p:spPr>
        <p:txBody>
          <a:bodyPr wrap="square" lIns="102108" tIns="102108" rIns="102108" bIns="102108" rtlCol="0" anchor="t">
            <a:spAutoFit/>
          </a:bodyPr>
          <a:lstStyle/>
          <a:p>
            <a:pPr algn="l" indent="0" marL="0">
              <a:lnSpc>
                <a:spcPct val="120000"/>
              </a:lnSpc>
              <a:buNone/>
            </a:pPr>
            <a:r>
              <a:rPr lang="en-US" sz="1200" b="1" dirty="0">
                <a:solidFill>
                  <a:srgbClr val="E5E7EB"/>
                </a:solidFill>
                <a:latin typeface="SFMono-Regular" pitchFamily="34" charset="0"/>
                <a:ea typeface="SFMono-Regular" pitchFamily="34" charset="-122"/>
                <a:cs typeface="SFMono-Regular" pitchFamily="34" charset="-120"/>
              </a:rPr>
              <a:t>TAKEAWAY:</a:t>
            </a:r>
            <a:r>
              <a:rPr lang="en-US" sz="1250" dirty="0">
                <a:solidFill>
                  <a:srgbClr val="E5E7EB"/>
                </a:solidFill>
                <a:latin typeface="SFMono-Regular" pitchFamily="34" charset="0"/>
                <a:ea typeface="SFMono-Regular" pitchFamily="34" charset="-122"/>
                <a:cs typeface="SFMono-Regular" pitchFamily="34" charset="-120"/>
              </a:rPr>
              <a:t> The Scottish Premiership </a:t>
            </a:r>
            <a:r>
              <a:rPr lang="en-US" sz="1250" dirty="0">
                <a:solidFill>
                  <a:srgbClr val="E5E7EB"/>
                </a:solidFill>
                <a:latin typeface="SFMono-Regular" pitchFamily="34" charset="0"/>
                <a:ea typeface="SFMono-Regular" pitchFamily="34" charset="-122"/>
                <a:cs typeface="SFMono-Regular" pitchFamily="34" charset="-120"/>
              </a:rPr>
              <a:t>begins with a clear competition theme: </a:t>
            </a:r>
            <a:r>
              <a:rPr lang="en-US" sz="1250" dirty="0">
                <a:solidFill>
                  <a:srgbClr val="E5E7EB"/>
                </a:solidFill>
                <a:latin typeface="SFMono-Regular" pitchFamily="34" charset="0"/>
                <a:ea typeface="SFMono-Regular" pitchFamily="34" charset="-122"/>
                <a:cs typeface="SFMono-Regular" pitchFamily="34" charset="-120"/>
              </a:rPr>
              <a:t>clubs are rebuilding identities as </a:t>
            </a:r>
            <a:r>
              <a:rPr lang="en-US" sz="1250" dirty="0">
                <a:solidFill>
                  <a:srgbClr val="E5E7EB"/>
                </a:solidFill>
                <a:latin typeface="SFMono-Regular" pitchFamily="34" charset="0"/>
                <a:ea typeface="SFMono-Regular" pitchFamily="34" charset="-122"/>
                <a:cs typeface="SFMono-Regular" pitchFamily="34" charset="-120"/>
              </a:rPr>
              <a:t>well as squads.</a:t>
            </a:r>
            <a:endParaRPr lang="en-US" sz="1250" dirty="0"/>
          </a:p>
        </p:txBody>
      </p:sp>
      <p:sp>
        <p:nvSpPr>
          <p:cNvPr id="10" name="Text 7"/>
          <p:cNvSpPr/>
          <p:nvPr/>
        </p:nvSpPr>
        <p:spPr>
          <a:xfrm>
            <a:off x="857250" y="4110447"/>
            <a:ext cx="4143375" cy="160734"/>
          </a:xfrm>
          <a:prstGeom prst="rect">
            <a:avLst/>
          </a:prstGeom>
          <a:noFill/>
          <a:ln/>
        </p:spPr>
        <p:txBody>
          <a:bodyPr wrap="square" lIns="0" tIns="0" rIns="0" bIns="0" rtlCol="0" anchor="t">
            <a:spAutoFit/>
          </a:bodyPr>
          <a:lstStyle/>
          <a:p>
            <a:pPr algn="l" indent="0" marL="0">
              <a:buNone/>
            </a:pPr>
            <a:r>
              <a:rPr lang="en-US" sz="1000" b="1" dirty="0">
                <a:solidFill>
                  <a:srgbClr val="000000"/>
                </a:solidFill>
                <a:latin typeface="SFMono-Regular" pitchFamily="34" charset="0"/>
                <a:ea typeface="SFMono-Regular" pitchFamily="34" charset="-122"/>
                <a:cs typeface="SFMono-Regular" pitchFamily="34" charset="-120"/>
              </a:rPr>
              <a:t>SOURCES</a:t>
            </a:r>
            <a:endParaRPr lang="en-US" sz="1000" dirty="0"/>
          </a:p>
        </p:txBody>
      </p:sp>
      <p:sp>
        <p:nvSpPr>
          <p:cNvPr id="11" name="Text 8"/>
          <p:cNvSpPr/>
          <p:nvPr/>
        </p:nvSpPr>
        <p:spPr>
          <a:xfrm>
            <a:off x="857250" y="4356906"/>
            <a:ext cx="4143375" cy="320018"/>
          </a:xfrm>
          <a:prstGeom prst="rect">
            <a:avLst/>
          </a:prstGeom>
          <a:noFill/>
          <a:ln/>
        </p:spPr>
        <p:txBody>
          <a:bodyPr wrap="square" lIns="0" tIns="0" rIns="0" bIns="0" rtlCol="0" anchor="t">
            <a:spAutoFit/>
          </a:bodyPr>
          <a:lstStyle/>
          <a:p>
            <a:pPr algn="l" indent="0" marL="0">
              <a:lnSpc>
                <a:spcPct val="112000"/>
              </a:lnSpc>
              <a:buNone/>
            </a:pPr>
            <a:r>
              <a:rPr lang="en-US" sz="850" dirty="0">
                <a:solidFill>
                  <a:srgbClr val="1F2937"/>
                </a:solidFill>
                <a:latin typeface="SFMono-Regular" pitchFamily="34" charset="0"/>
                <a:ea typeface="SFMono-Regular" pitchFamily="34" charset="-122"/>
                <a:cs typeface="SFMono-Regular" pitchFamily="34" charset="-120"/>
              </a:rPr>
              <a:t>[1] Sky Sports, </a:t>
            </a:r>
            <a:r>
              <a:rPr lang="en-US" sz="850" i="1" dirty="0">
                <a:solidFill>
                  <a:srgbClr val="1F2937"/>
                </a:solidFill>
                <a:latin typeface="SFMono-Regular" pitchFamily="34" charset="0"/>
                <a:ea typeface="SFMono-Regular" pitchFamily="34" charset="-122"/>
                <a:cs typeface="SFMono-Regular" pitchFamily="34" charset="-120"/>
              </a:rPr>
              <a:t>Scottish Premiership 2026/27: New season A–Z guide</a:t>
            </a:r>
            <a:r>
              <a:rPr lang="en-US" sz="850" dirty="0">
                <a:solidFill>
                  <a:srgbClr val="1F2937"/>
                </a:solidFill>
                <a:latin typeface="SFMono-Regular" pitchFamily="34" charset="0"/>
                <a:ea typeface="SFMono-Regular" pitchFamily="34" charset="-122"/>
                <a:cs typeface="SFMono-Regular" pitchFamily="34" charset="-120"/>
              </a:rPr>
              <a:t>, 29 July 2026.</a:t>
            </a:r>
            <a:endParaRPr lang="en-US" sz="850" dirty="0"/>
          </a:p>
        </p:txBody>
      </p:sp>
      <p:sp>
        <p:nvSpPr>
          <p:cNvPr id="12" name="Text 9"/>
          <p:cNvSpPr/>
          <p:nvPr/>
        </p:nvSpPr>
        <p:spPr>
          <a:xfrm>
            <a:off x="857250" y="4734074"/>
            <a:ext cx="4143375" cy="320018"/>
          </a:xfrm>
          <a:prstGeom prst="rect">
            <a:avLst/>
          </a:prstGeom>
          <a:noFill/>
          <a:ln/>
        </p:spPr>
        <p:txBody>
          <a:bodyPr wrap="square" lIns="0" tIns="0" rIns="0" bIns="0" rtlCol="0" anchor="t">
            <a:spAutoFit/>
          </a:bodyPr>
          <a:lstStyle/>
          <a:p>
            <a:pPr algn="l" indent="0" marL="0">
              <a:lnSpc>
                <a:spcPct val="112000"/>
              </a:lnSpc>
              <a:buNone/>
            </a:pPr>
            <a:r>
              <a:rPr lang="en-US" sz="850" dirty="0">
                <a:solidFill>
                  <a:srgbClr val="1F2937"/>
                </a:solidFill>
                <a:latin typeface="SFMono-Regular" pitchFamily="34" charset="0"/>
                <a:ea typeface="SFMono-Regular" pitchFamily="34" charset="-122"/>
                <a:cs typeface="SFMono-Regular" pitchFamily="34" charset="-120"/>
              </a:rPr>
              <a:t>[2] SPFL, </a:t>
            </a:r>
            <a:r>
              <a:rPr lang="en-US" sz="850" i="1" dirty="0">
                <a:solidFill>
                  <a:srgbClr val="1F2937"/>
                </a:solidFill>
                <a:latin typeface="SFMono-Regular" pitchFamily="34" charset="0"/>
                <a:ea typeface="SFMono-Regular" pitchFamily="34" charset="-122"/>
                <a:cs typeface="SFMono-Regular" pitchFamily="34" charset="-120"/>
              </a:rPr>
              <a:t>William Hill Premiership Transfers: Summer 2026</a:t>
            </a:r>
            <a:r>
              <a:rPr lang="en-US" sz="850" dirty="0">
                <a:solidFill>
                  <a:srgbClr val="1F2937"/>
                </a:solidFill>
                <a:latin typeface="SFMono-Regular" pitchFamily="34" charset="0"/>
                <a:ea typeface="SFMono-Regular" pitchFamily="34" charset="-122"/>
                <a:cs typeface="SFMono-Regular" pitchFamily="34" charset="-120"/>
              </a:rPr>
              <a:t>, </a:t>
            </a:r>
            <a:r>
              <a:rPr lang="en-US" sz="850" dirty="0">
                <a:solidFill>
                  <a:srgbClr val="1F2937"/>
                </a:solidFill>
                <a:latin typeface="SFMono-Regular" pitchFamily="34" charset="0"/>
                <a:ea typeface="SFMono-Regular" pitchFamily="34" charset="-122"/>
                <a:cs typeface="SFMono-Regular" pitchFamily="34" charset="-120"/>
              </a:rPr>
              <a:t>updated transfer list; deadline stated as 3 September 2026.</a:t>
            </a:r>
            <a:endParaRPr lang="en-US" sz="850" dirty="0"/>
          </a:p>
        </p:txBody>
      </p:sp>
      <p:sp>
        <p:nvSpPr>
          <p:cNvPr id="13" name="Shape 10"/>
          <p:cNvSpPr/>
          <p:nvPr/>
        </p:nvSpPr>
        <p:spPr>
          <a:xfrm>
            <a:off x="5429250" y="1635919"/>
            <a:ext cx="2857500" cy="2143125"/>
          </a:xfrm>
          <a:prstGeom prst="rect">
            <a:avLst/>
          </a:prstGeom>
          <a:solidFill>
            <a:srgbClr val="1F2937"/>
          </a:solidFill>
          <a:ln w="27432">
            <a:solidFill>
              <a:srgbClr val="1F2937"/>
            </a:solidFill>
            <a:prstDash val="solid"/>
          </a:ln>
        </p:spPr>
      </p:sp>
      <p:pic>
        <p:nvPicPr>
          <p:cNvPr id="14" name="Image 1" descr="preencoded.png">    </p:cNvPr>
          <p:cNvPicPr>
            <a:picLocks noChangeAspect="1"/>
          </p:cNvPicPr>
          <p:nvPr/>
        </p:nvPicPr>
        <p:blipFill>
          <a:blip r:embed="rId2"/>
          <a:stretch>
            <a:fillRect/>
          </a:stretch>
        </p:blipFill>
        <p:spPr>
          <a:xfrm>
            <a:off x="5429250" y="1635919"/>
            <a:ext cx="2857500" cy="21431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2026-08-18T16:26:00Z</dcterms:created>
  <dcterms:modified xsi:type="dcterms:W3CDTF">2026-08-18T16:26:00Z</dcterms:modified>
</cp:coreProperties>
</file>