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notesMasterIdLst>
    <p:notesMasterId r:id="rId13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notesMaster" Target="notesMasters/notesMaster1.xml"/><Relationship Id="rId14" Type="http://schemas.openxmlformats.org/officeDocument/2006/relationships/presProps" Target="presProps.xml"/><Relationship Id="rId15" Type="http://schemas.openxmlformats.org/officeDocument/2006/relationships/viewProps" Target="viewProps.xml"/><Relationship Id="rId16" Type="http://schemas.openxmlformats.org/officeDocument/2006/relationships/theme" Target="theme/theme1.xml"/><Relationship Id="rId1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14350" y="471488"/>
            <a:ext cx="8115300" cy="1214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buNone/>
            </a:pPr>
            <a:r>
              <a:rPr lang="en-US" sz="750" b="1" spc="1" kern="0" dirty="0">
                <a:solidFill>
                  <a:srgbClr val="0F0F0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PREMIER LEAGUE BRIEFING</a:t>
            </a:r>
            <a:endParaRPr lang="en-US" sz="750" dirty="0"/>
          </a:p>
        </p:txBody>
      </p:sp>
      <p:sp>
        <p:nvSpPr>
          <p:cNvPr id="4" name="Text 1"/>
          <p:cNvSpPr/>
          <p:nvPr/>
        </p:nvSpPr>
        <p:spPr>
          <a:xfrm>
            <a:off x="514350" y="1293019"/>
            <a:ext cx="2022407" cy="700088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ct val="71200"/>
              </a:lnSpc>
              <a:buNone/>
            </a:pPr>
            <a:r>
              <a:rPr lang="en-US" sz="4550" b="1" i="1" spc="-4" kern="0" dirty="0">
                <a:solidFill>
                  <a:srgbClr val="D9022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2026/27</a:t>
            </a:r>
            <a:endParaRPr lang="en-US" sz="4550" dirty="0"/>
          </a:p>
        </p:txBody>
      </p:sp>
      <p:sp>
        <p:nvSpPr>
          <p:cNvPr id="5" name="Text 2"/>
          <p:cNvSpPr/>
          <p:nvPr/>
        </p:nvSpPr>
        <p:spPr>
          <a:xfrm>
            <a:off x="514350" y="1923901"/>
            <a:ext cx="5857875" cy="559445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ct val="71200"/>
              </a:lnSpc>
              <a:buNone/>
            </a:pPr>
            <a:r>
              <a:rPr lang="en-US" sz="4550" b="1" i="1" spc="-4" kern="0" dirty="0">
                <a:solidFill>
                  <a:srgbClr val="0F0F0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CHANGE LOG</a:t>
            </a:r>
            <a:endParaRPr lang="en-US" sz="4550" dirty="0"/>
          </a:p>
        </p:txBody>
      </p:sp>
      <p:sp>
        <p:nvSpPr>
          <p:cNvPr id="6" name="Text 3"/>
          <p:cNvSpPr/>
          <p:nvPr/>
        </p:nvSpPr>
        <p:spPr>
          <a:xfrm>
            <a:off x="514350" y="2683371"/>
            <a:ext cx="4643438" cy="45999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ct val="112000"/>
              </a:lnSpc>
              <a:buNone/>
            </a:pPr>
            <a:r>
              <a:rPr lang="en-US" sz="1150" b="1" dirty="0">
                <a:solidFill>
                  <a:srgbClr val="0F0F0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Promoted clubs • new managers • defining player movement</a:t>
            </a:r>
            <a:endParaRPr lang="en-US" sz="1150" dirty="0"/>
          </a:p>
        </p:txBody>
      </p:sp>
      <p:sp>
        <p:nvSpPr>
          <p:cNvPr id="7" name="Shape 4"/>
          <p:cNvSpPr/>
          <p:nvPr/>
        </p:nvSpPr>
        <p:spPr>
          <a:xfrm>
            <a:off x="7058025" y="857250"/>
            <a:ext cx="57150" cy="3071813"/>
          </a:xfrm>
          <a:prstGeom prst="rect">
            <a:avLst/>
          </a:prstGeom>
          <a:solidFill>
            <a:srgbClr val="D90228"/>
          </a:solidFill>
          <a:ln/>
        </p:spPr>
      </p:sp>
      <p:sp>
        <p:nvSpPr>
          <p:cNvPr id="8" name="Shape 5"/>
          <p:cNvSpPr/>
          <p:nvPr/>
        </p:nvSpPr>
        <p:spPr>
          <a:xfrm>
            <a:off x="6472238" y="1885950"/>
            <a:ext cx="2214563" cy="57150"/>
          </a:xfrm>
          <a:prstGeom prst="rect">
            <a:avLst/>
          </a:prstGeom>
          <a:solidFill>
            <a:srgbClr val="00E6FF"/>
          </a:solidFill>
          <a:ln/>
        </p:spPr>
      </p:sp>
      <p:sp>
        <p:nvSpPr>
          <p:cNvPr id="9" name="Text 6"/>
          <p:cNvSpPr/>
          <p:nvPr/>
        </p:nvSpPr>
        <p:spPr>
          <a:xfrm>
            <a:off x="514350" y="4632722"/>
            <a:ext cx="1365405" cy="11072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buNone/>
            </a:pPr>
            <a:r>
              <a:rPr lang="en-US" sz="700" b="1" spc="1" kern="0" dirty="0">
                <a:solidFill>
                  <a:srgbClr val="0F0F0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VERIFIED CHANGES ONLY</a:t>
            </a:r>
            <a:endParaRPr lang="en-US" sz="700" dirty="0"/>
          </a:p>
        </p:txBody>
      </p:sp>
      <p:sp>
        <p:nvSpPr>
          <p:cNvPr id="10" name="Text 7"/>
          <p:cNvSpPr/>
          <p:nvPr/>
        </p:nvSpPr>
        <p:spPr>
          <a:xfrm>
            <a:off x="7264245" y="4632722"/>
            <a:ext cx="1365405" cy="11072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buNone/>
            </a:pPr>
            <a:r>
              <a:rPr lang="en-US" sz="700" b="1" spc="1" kern="0" dirty="0">
                <a:solidFill>
                  <a:srgbClr val="D90228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SNAPSHOT: 18 AUG 2026</a:t>
            </a:r>
            <a:endParaRPr lang="en-US" sz="7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14350" y="385763"/>
            <a:ext cx="8115300" cy="1071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buNone/>
            </a:pPr>
            <a:r>
              <a:rPr lang="en-US" sz="650" b="1" spc="1" kern="0" dirty="0">
                <a:solidFill>
                  <a:srgbClr val="D90228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01 / SEASON RESET</a:t>
            </a:r>
            <a:endParaRPr lang="en-US" sz="650" dirty="0"/>
          </a:p>
        </p:txBody>
      </p:sp>
      <p:sp>
        <p:nvSpPr>
          <p:cNvPr id="4" name="Text 1"/>
          <p:cNvSpPr/>
          <p:nvPr/>
        </p:nvSpPr>
        <p:spPr>
          <a:xfrm>
            <a:off x="514350" y="564356"/>
            <a:ext cx="8115300" cy="325710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ct val="76000"/>
              </a:lnSpc>
              <a:buNone/>
            </a:pPr>
            <a:r>
              <a:rPr lang="en-US" sz="2450" b="1" i="1" spc="-2" kern="0" dirty="0">
                <a:solidFill>
                  <a:srgbClr val="0F0F0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THREE FORCES ARE RESHAPING THE LEAGUE</a:t>
            </a:r>
            <a:endParaRPr lang="en-US" sz="2450" dirty="0"/>
          </a:p>
        </p:txBody>
      </p:sp>
      <p:sp>
        <p:nvSpPr>
          <p:cNvPr id="5" name="Text 2"/>
          <p:cNvSpPr/>
          <p:nvPr/>
        </p:nvSpPr>
        <p:spPr>
          <a:xfrm>
            <a:off x="514350" y="1382985"/>
            <a:ext cx="1860724" cy="925785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ct val="57600"/>
              </a:lnSpc>
              <a:buNone/>
            </a:pPr>
            <a:r>
              <a:rPr lang="en-US" sz="9350" b="1" i="1" spc="-9" kern="0" dirty="0">
                <a:solidFill>
                  <a:srgbClr val="D9022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350" dirty="0"/>
          </a:p>
        </p:txBody>
      </p:sp>
      <p:sp>
        <p:nvSpPr>
          <p:cNvPr id="6" name="Text 3"/>
          <p:cNvSpPr/>
          <p:nvPr/>
        </p:nvSpPr>
        <p:spPr>
          <a:xfrm>
            <a:off x="514350" y="2494508"/>
            <a:ext cx="1860724" cy="192881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350" b="1" spc="-1" kern="0" dirty="0">
                <a:solidFill>
                  <a:srgbClr val="0F0F0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PROMOTED CLUBS</a:t>
            </a:r>
            <a:endParaRPr lang="en-US" sz="1350" dirty="0"/>
          </a:p>
        </p:txBody>
      </p:sp>
      <p:sp>
        <p:nvSpPr>
          <p:cNvPr id="7" name="Text 4"/>
          <p:cNvSpPr/>
          <p:nvPr/>
        </p:nvSpPr>
        <p:spPr>
          <a:xfrm>
            <a:off x="514350" y="2808833"/>
            <a:ext cx="1860724" cy="46629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ct val="108800"/>
              </a:lnSpc>
              <a:buNone/>
            </a:pPr>
            <a:r>
              <a:rPr lang="en-US" sz="800" b="1" dirty="0">
                <a:solidFill>
                  <a:srgbClr val="0F0F0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Coventry City, Ipswich Town and Hull City enter the competition.</a:t>
            </a:r>
            <a:endParaRPr lang="en-US" sz="800" dirty="0"/>
          </a:p>
        </p:txBody>
      </p:sp>
      <p:sp>
        <p:nvSpPr>
          <p:cNvPr id="8" name="Text 5"/>
          <p:cNvSpPr/>
          <p:nvPr/>
        </p:nvSpPr>
        <p:spPr>
          <a:xfrm>
            <a:off x="2882280" y="1382985"/>
            <a:ext cx="1596461" cy="925785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ct val="57600"/>
              </a:lnSpc>
              <a:buNone/>
            </a:pPr>
            <a:r>
              <a:rPr lang="en-US" sz="9350" b="1" i="1" spc="-9" kern="0" dirty="0">
                <a:solidFill>
                  <a:srgbClr val="0F0F0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350" dirty="0"/>
          </a:p>
        </p:txBody>
      </p:sp>
      <p:sp>
        <p:nvSpPr>
          <p:cNvPr id="9" name="Text 6"/>
          <p:cNvSpPr/>
          <p:nvPr/>
        </p:nvSpPr>
        <p:spPr>
          <a:xfrm>
            <a:off x="2882280" y="2494508"/>
            <a:ext cx="1596461" cy="192881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350" b="1" spc="-1" kern="0" dirty="0">
                <a:solidFill>
                  <a:srgbClr val="0F0F0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NEW MANAGERS</a:t>
            </a:r>
            <a:endParaRPr lang="en-US" sz="1350" dirty="0"/>
          </a:p>
        </p:txBody>
      </p:sp>
      <p:sp>
        <p:nvSpPr>
          <p:cNvPr id="10" name="Text 7"/>
          <p:cNvSpPr/>
          <p:nvPr/>
        </p:nvSpPr>
        <p:spPr>
          <a:xfrm>
            <a:off x="2882280" y="2808833"/>
            <a:ext cx="1596461" cy="62172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ct val="108800"/>
              </a:lnSpc>
              <a:buNone/>
            </a:pPr>
            <a:r>
              <a:rPr lang="en-US" sz="800" b="1" dirty="0">
                <a:solidFill>
                  <a:srgbClr val="0F0F0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Nearly half the league begins with a new pre-season appointment in the dugout.</a:t>
            </a:r>
            <a:endParaRPr lang="en-US" sz="800" dirty="0"/>
          </a:p>
        </p:txBody>
      </p:sp>
      <p:sp>
        <p:nvSpPr>
          <p:cNvPr id="11" name="Text 8"/>
          <p:cNvSpPr/>
          <p:nvPr/>
        </p:nvSpPr>
        <p:spPr>
          <a:xfrm>
            <a:off x="4985947" y="1382985"/>
            <a:ext cx="3400816" cy="925785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ct val="57600"/>
              </a:lnSpc>
              <a:buNone/>
            </a:pPr>
            <a:r>
              <a:rPr lang="en-US" sz="9350" b="1" i="1" spc="-9" kern="0" dirty="0">
                <a:solidFill>
                  <a:srgbClr val="00A9B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CORE</a:t>
            </a:r>
            <a:endParaRPr lang="en-US" sz="9350" dirty="0"/>
          </a:p>
        </p:txBody>
      </p:sp>
      <p:sp>
        <p:nvSpPr>
          <p:cNvPr id="12" name="Text 9"/>
          <p:cNvSpPr/>
          <p:nvPr/>
        </p:nvSpPr>
        <p:spPr>
          <a:xfrm>
            <a:off x="4985947" y="2494508"/>
            <a:ext cx="3400816" cy="192881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350" b="1" spc="-1" kern="0" dirty="0">
                <a:solidFill>
                  <a:srgbClr val="0F0F0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TALENT MOVED</a:t>
            </a:r>
            <a:endParaRPr lang="en-US" sz="1350" dirty="0"/>
          </a:p>
        </p:txBody>
      </p:sp>
      <p:sp>
        <p:nvSpPr>
          <p:cNvPr id="13" name="Text 10"/>
          <p:cNvSpPr/>
          <p:nvPr/>
        </p:nvSpPr>
        <p:spPr>
          <a:xfrm>
            <a:off x="4985947" y="2808833"/>
            <a:ext cx="1893094" cy="62172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ct val="108800"/>
              </a:lnSpc>
              <a:buNone/>
            </a:pPr>
            <a:r>
              <a:rPr lang="en-US" sz="800" b="1" dirty="0">
                <a:solidFill>
                  <a:srgbClr val="0F0F0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The summer includes significant direct-competitor movement and several era-defining exits.</a:t>
            </a:r>
            <a:endParaRPr lang="en-US" sz="800" dirty="0"/>
          </a:p>
        </p:txBody>
      </p:sp>
      <p:sp>
        <p:nvSpPr>
          <p:cNvPr id="14" name="Text 11"/>
          <p:cNvSpPr/>
          <p:nvPr/>
        </p:nvSpPr>
        <p:spPr>
          <a:xfrm>
            <a:off x="514350" y="4807744"/>
            <a:ext cx="2880829" cy="27860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600" b="1" dirty="0">
                <a:solidFill>
                  <a:srgbClr val="0F0F0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Verified changes only • no fixtures, form or predictions</a:t>
            </a:r>
            <a:endParaRPr lang="en-US" sz="600" dirty="0"/>
          </a:p>
        </p:txBody>
      </p:sp>
      <p:sp>
        <p:nvSpPr>
          <p:cNvPr id="15" name="Text 12"/>
          <p:cNvSpPr/>
          <p:nvPr/>
        </p:nvSpPr>
        <p:spPr>
          <a:xfrm>
            <a:off x="5491590" y="4807744"/>
            <a:ext cx="3138060" cy="27860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r" indent="0" marL="0">
              <a:lnSpc>
                <a:spcPct val="104000"/>
              </a:lnSpc>
              <a:buNone/>
            </a:pPr>
            <a:r>
              <a:rPr lang="en-US" sz="600" b="1" dirty="0">
                <a:solidFill>
                  <a:srgbClr val="D90228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Source: Premier League, 5 Jun / 5 Aug / 14 Aug 2026 [1][2][3]</a:t>
            </a:r>
            <a:endParaRPr lang="en-US" sz="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14350" y="371475"/>
            <a:ext cx="8115300" cy="1071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buNone/>
            </a:pPr>
            <a:r>
              <a:rPr lang="en-US" sz="650" b="1" spc="1" kern="0" dirty="0">
                <a:solidFill>
                  <a:srgbClr val="D90228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02 / MEMBERSHIP CHANGE</a:t>
            </a:r>
            <a:endParaRPr lang="en-US" sz="650" dirty="0"/>
          </a:p>
        </p:txBody>
      </p:sp>
      <p:sp>
        <p:nvSpPr>
          <p:cNvPr id="4" name="Text 1"/>
          <p:cNvSpPr/>
          <p:nvPr/>
        </p:nvSpPr>
        <p:spPr>
          <a:xfrm>
            <a:off x="514350" y="542925"/>
            <a:ext cx="8115300" cy="6583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ct val="76800"/>
              </a:lnSpc>
              <a:buNone/>
            </a:pPr>
            <a:r>
              <a:rPr lang="en-US" sz="2450" b="1" i="1" spc="-2" kern="0" dirty="0">
                <a:solidFill>
                  <a:srgbClr val="0F0F0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PREMIER LEAGUE’S MEMBERSHIP HAS CHANGED</a:t>
            </a:r>
            <a:endParaRPr lang="en-US" sz="2450" dirty="0"/>
          </a:p>
        </p:txBody>
      </p:sp>
      <p:sp>
        <p:nvSpPr>
          <p:cNvPr id="5" name="Text 2"/>
          <p:cNvSpPr/>
          <p:nvPr/>
        </p:nvSpPr>
        <p:spPr>
          <a:xfrm>
            <a:off x="514350" y="1794197"/>
            <a:ext cx="385763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250" b="1" spc="1" kern="0" dirty="0">
                <a:solidFill>
                  <a:srgbClr val="00A9B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↑</a:t>
            </a:r>
            <a:endParaRPr lang="en-US" sz="2250" dirty="0"/>
          </a:p>
        </p:txBody>
      </p:sp>
      <p:sp>
        <p:nvSpPr>
          <p:cNvPr id="6" name="Text 3"/>
          <p:cNvSpPr/>
          <p:nvPr/>
        </p:nvSpPr>
        <p:spPr>
          <a:xfrm>
            <a:off x="1000125" y="1847776"/>
            <a:ext cx="1857654" cy="1214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buNone/>
            </a:pPr>
            <a:r>
              <a:rPr lang="en-US" sz="750" b="1" spc="1" kern="0" dirty="0">
                <a:solidFill>
                  <a:srgbClr val="0F0F0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INCOMING FROM CHAMPIONSHIP</a:t>
            </a:r>
            <a:endParaRPr lang="en-US" sz="750" dirty="0"/>
          </a:p>
        </p:txBody>
      </p:sp>
      <p:sp>
        <p:nvSpPr>
          <p:cNvPr id="7" name="Text 4"/>
          <p:cNvSpPr/>
          <p:nvPr/>
        </p:nvSpPr>
        <p:spPr>
          <a:xfrm>
            <a:off x="514350" y="2179960"/>
            <a:ext cx="3650456" cy="24645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buNone/>
            </a:pPr>
            <a:r>
              <a:rPr lang="en-US" sz="1500" b="1" i="1" spc="-1" kern="0" dirty="0">
                <a:solidFill>
                  <a:srgbClr val="0F0F0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PROMOTED</a:t>
            </a:r>
            <a:endParaRPr lang="en-US" sz="1500" dirty="0"/>
          </a:p>
        </p:txBody>
      </p:sp>
      <p:sp>
        <p:nvSpPr>
          <p:cNvPr id="8" name="Text 5"/>
          <p:cNvSpPr/>
          <p:nvPr/>
        </p:nvSpPr>
        <p:spPr>
          <a:xfrm>
            <a:off x="800100" y="2555007"/>
            <a:ext cx="3364706" cy="320743"/>
          </a:xfrm>
          <a:prstGeom prst="rect">
            <a:avLst/>
          </a:prstGeom>
          <a:noFill/>
          <a:ln/>
        </p:spPr>
        <p:txBody>
          <a:bodyPr wrap="none" lIns="0" tIns="68072" rIns="0" bIns="0" rtlCol="0" anchor="t">
            <a:spAutoFit/>
          </a:bodyPr>
          <a:lstStyle/>
          <a:p>
            <a:pPr algn="l" indent="0" marL="0">
              <a:lnSpc>
                <a:spcPct val="98400"/>
              </a:lnSpc>
              <a:buNone/>
            </a:pPr>
            <a:r>
              <a:rPr lang="en-US" sz="1500" b="1" spc="-1" kern="0" dirty="0">
                <a:solidFill>
                  <a:srgbClr val="0F0F0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Coventry City</a:t>
            </a:r>
            <a:endParaRPr lang="en-US" sz="1500" dirty="0"/>
          </a:p>
        </p:txBody>
      </p:sp>
      <p:sp>
        <p:nvSpPr>
          <p:cNvPr id="9" name="Text 6"/>
          <p:cNvSpPr/>
          <p:nvPr/>
        </p:nvSpPr>
        <p:spPr>
          <a:xfrm>
            <a:off x="800100" y="2932900"/>
            <a:ext cx="3364706" cy="327887"/>
          </a:xfrm>
          <a:prstGeom prst="rect">
            <a:avLst/>
          </a:prstGeom>
          <a:noFill/>
          <a:ln/>
        </p:spPr>
        <p:txBody>
          <a:bodyPr wrap="none" lIns="0" tIns="68072" rIns="0" bIns="0" rtlCol="0" anchor="t">
            <a:spAutoFit/>
          </a:bodyPr>
          <a:lstStyle/>
          <a:p>
            <a:pPr algn="l" indent="0" marL="0">
              <a:lnSpc>
                <a:spcPct val="98400"/>
              </a:lnSpc>
              <a:buNone/>
            </a:pPr>
            <a:r>
              <a:rPr lang="en-US" sz="1500" b="1" spc="-1" kern="0" dirty="0">
                <a:solidFill>
                  <a:srgbClr val="0F0F0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Ipswich Town</a:t>
            </a:r>
            <a:endParaRPr lang="en-US" sz="1500" dirty="0"/>
          </a:p>
        </p:txBody>
      </p:sp>
      <p:sp>
        <p:nvSpPr>
          <p:cNvPr id="10" name="Text 7"/>
          <p:cNvSpPr/>
          <p:nvPr/>
        </p:nvSpPr>
        <p:spPr>
          <a:xfrm>
            <a:off x="800100" y="3317937"/>
            <a:ext cx="3364706" cy="327887"/>
          </a:xfrm>
          <a:prstGeom prst="rect">
            <a:avLst/>
          </a:prstGeom>
          <a:noFill/>
          <a:ln/>
        </p:spPr>
        <p:txBody>
          <a:bodyPr wrap="none" lIns="0" tIns="68072" rIns="0" bIns="0" rtlCol="0" anchor="t">
            <a:spAutoFit/>
          </a:bodyPr>
          <a:lstStyle/>
          <a:p>
            <a:pPr algn="l" indent="0" marL="0">
              <a:lnSpc>
                <a:spcPct val="98400"/>
              </a:lnSpc>
              <a:buNone/>
            </a:pPr>
            <a:r>
              <a:rPr lang="en-US" sz="1500" b="1" spc="-1" kern="0" dirty="0">
                <a:solidFill>
                  <a:srgbClr val="0F0F0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Hull City</a:t>
            </a:r>
            <a:endParaRPr lang="en-US" sz="1500" dirty="0"/>
          </a:p>
        </p:txBody>
      </p:sp>
      <p:sp>
        <p:nvSpPr>
          <p:cNvPr id="11" name="Text 8"/>
          <p:cNvSpPr/>
          <p:nvPr/>
        </p:nvSpPr>
        <p:spPr>
          <a:xfrm>
            <a:off x="5000625" y="1794197"/>
            <a:ext cx="385763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250" b="1" spc="1" kern="0" dirty="0">
                <a:solidFill>
                  <a:srgbClr val="D9022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↓</a:t>
            </a:r>
            <a:endParaRPr lang="en-US" sz="2250" dirty="0"/>
          </a:p>
        </p:txBody>
      </p:sp>
      <p:sp>
        <p:nvSpPr>
          <p:cNvPr id="12" name="Text 9"/>
          <p:cNvSpPr/>
          <p:nvPr/>
        </p:nvSpPr>
        <p:spPr>
          <a:xfrm>
            <a:off x="5486400" y="1847776"/>
            <a:ext cx="1714779" cy="1214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buNone/>
            </a:pPr>
            <a:r>
              <a:rPr lang="en-US" sz="750" b="1" spc="1" kern="0" dirty="0">
                <a:solidFill>
                  <a:srgbClr val="0F0F0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OUTGOING TO CHAMPIONSHIP</a:t>
            </a:r>
            <a:endParaRPr lang="en-US" sz="750" dirty="0"/>
          </a:p>
        </p:txBody>
      </p:sp>
      <p:sp>
        <p:nvSpPr>
          <p:cNvPr id="13" name="Text 10"/>
          <p:cNvSpPr/>
          <p:nvPr/>
        </p:nvSpPr>
        <p:spPr>
          <a:xfrm>
            <a:off x="5000625" y="2179960"/>
            <a:ext cx="3629025" cy="24645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buNone/>
            </a:pPr>
            <a:r>
              <a:rPr lang="en-US" sz="1500" b="1" i="1" spc="-1" kern="0" dirty="0">
                <a:solidFill>
                  <a:srgbClr val="0F0F0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RELEGATED</a:t>
            </a:r>
            <a:endParaRPr lang="en-US" sz="1500" dirty="0"/>
          </a:p>
        </p:txBody>
      </p:sp>
      <p:sp>
        <p:nvSpPr>
          <p:cNvPr id="14" name="Text 11"/>
          <p:cNvSpPr/>
          <p:nvPr/>
        </p:nvSpPr>
        <p:spPr>
          <a:xfrm>
            <a:off x="5286375" y="2555007"/>
            <a:ext cx="3343275" cy="320743"/>
          </a:xfrm>
          <a:prstGeom prst="rect">
            <a:avLst/>
          </a:prstGeom>
          <a:noFill/>
          <a:ln/>
        </p:spPr>
        <p:txBody>
          <a:bodyPr wrap="none" lIns="0" tIns="68072" rIns="0" bIns="0" rtlCol="0" anchor="t">
            <a:spAutoFit/>
          </a:bodyPr>
          <a:lstStyle/>
          <a:p>
            <a:pPr algn="l" indent="0" marL="0">
              <a:lnSpc>
                <a:spcPct val="98400"/>
              </a:lnSpc>
              <a:buNone/>
            </a:pPr>
            <a:r>
              <a:rPr lang="en-US" sz="1500" b="1" spc="-1" kern="0" dirty="0">
                <a:solidFill>
                  <a:srgbClr val="0F0F0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Wolverhampton Wanderers</a:t>
            </a:r>
            <a:endParaRPr lang="en-US" sz="1500" dirty="0"/>
          </a:p>
        </p:txBody>
      </p:sp>
      <p:sp>
        <p:nvSpPr>
          <p:cNvPr id="15" name="Text 12"/>
          <p:cNvSpPr/>
          <p:nvPr/>
        </p:nvSpPr>
        <p:spPr>
          <a:xfrm>
            <a:off x="5286375" y="2932900"/>
            <a:ext cx="3343275" cy="327887"/>
          </a:xfrm>
          <a:prstGeom prst="rect">
            <a:avLst/>
          </a:prstGeom>
          <a:noFill/>
          <a:ln/>
        </p:spPr>
        <p:txBody>
          <a:bodyPr wrap="none" lIns="0" tIns="68072" rIns="0" bIns="0" rtlCol="0" anchor="t">
            <a:spAutoFit/>
          </a:bodyPr>
          <a:lstStyle/>
          <a:p>
            <a:pPr algn="l" indent="0" marL="0">
              <a:lnSpc>
                <a:spcPct val="98400"/>
              </a:lnSpc>
              <a:buNone/>
            </a:pPr>
            <a:r>
              <a:rPr lang="en-US" sz="1500" b="1" spc="-1" kern="0" dirty="0">
                <a:solidFill>
                  <a:srgbClr val="0F0F0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Burnley</a:t>
            </a:r>
            <a:endParaRPr lang="en-US" sz="1500" dirty="0"/>
          </a:p>
        </p:txBody>
      </p:sp>
      <p:sp>
        <p:nvSpPr>
          <p:cNvPr id="16" name="Text 13"/>
          <p:cNvSpPr/>
          <p:nvPr/>
        </p:nvSpPr>
        <p:spPr>
          <a:xfrm>
            <a:off x="5286375" y="3317937"/>
            <a:ext cx="3343275" cy="327887"/>
          </a:xfrm>
          <a:prstGeom prst="rect">
            <a:avLst/>
          </a:prstGeom>
          <a:noFill/>
          <a:ln/>
        </p:spPr>
        <p:txBody>
          <a:bodyPr wrap="none" lIns="0" tIns="68072" rIns="0" bIns="0" rtlCol="0" anchor="t">
            <a:spAutoFit/>
          </a:bodyPr>
          <a:lstStyle/>
          <a:p>
            <a:pPr algn="l" indent="0" marL="0">
              <a:lnSpc>
                <a:spcPct val="98400"/>
              </a:lnSpc>
              <a:buNone/>
            </a:pPr>
            <a:r>
              <a:rPr lang="en-US" sz="1500" b="1" spc="-1" kern="0" dirty="0">
                <a:solidFill>
                  <a:srgbClr val="0F0F0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West Ham United</a:t>
            </a:r>
            <a:endParaRPr lang="en-US" sz="1500" dirty="0"/>
          </a:p>
        </p:txBody>
      </p:sp>
      <p:sp>
        <p:nvSpPr>
          <p:cNvPr id="17" name="Shape 14"/>
          <p:cNvSpPr/>
          <p:nvPr/>
        </p:nvSpPr>
        <p:spPr>
          <a:xfrm>
            <a:off x="514350" y="4137347"/>
            <a:ext cx="8115300" cy="600075"/>
          </a:xfrm>
          <a:prstGeom prst="rect">
            <a:avLst/>
          </a:prstGeom>
          <a:solidFill>
            <a:srgbClr val="0F0F0F"/>
          </a:solidFill>
          <a:ln/>
        </p:spPr>
      </p:sp>
      <p:sp>
        <p:nvSpPr>
          <p:cNvPr id="18" name="Shape 15"/>
          <p:cNvSpPr/>
          <p:nvPr/>
        </p:nvSpPr>
        <p:spPr>
          <a:xfrm>
            <a:off x="514350" y="4137347"/>
            <a:ext cx="1357313" cy="600075"/>
          </a:xfrm>
          <a:prstGeom prst="rect">
            <a:avLst/>
          </a:prstGeom>
          <a:solidFill>
            <a:srgbClr val="00E6FF"/>
          </a:solidFill>
          <a:ln/>
        </p:spPr>
      </p:sp>
      <p:sp>
        <p:nvSpPr>
          <p:cNvPr id="19" name="Text 16"/>
          <p:cNvSpPr/>
          <p:nvPr/>
        </p:nvSpPr>
        <p:spPr>
          <a:xfrm>
            <a:off x="514350" y="4137347"/>
            <a:ext cx="1357313" cy="6000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algn="ctr" indent="0" marL="0">
              <a:buNone/>
            </a:pPr>
            <a:r>
              <a:rPr lang="en-US" sz="650" b="1" spc="1" kern="0" dirty="0">
                <a:solidFill>
                  <a:srgbClr val="0F0F0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RETURN CONTEXT</a:t>
            </a:r>
            <a:endParaRPr lang="en-US" sz="650" dirty="0"/>
          </a:p>
        </p:txBody>
      </p:sp>
      <p:sp>
        <p:nvSpPr>
          <p:cNvPr id="20" name="Text 17"/>
          <p:cNvSpPr/>
          <p:nvPr/>
        </p:nvSpPr>
        <p:spPr>
          <a:xfrm>
            <a:off x="1871663" y="4292724"/>
            <a:ext cx="6757988" cy="289322"/>
          </a:xfrm>
          <a:prstGeom prst="rect">
            <a:avLst/>
          </a:prstGeom>
          <a:noFill/>
          <a:ln/>
        </p:spPr>
        <p:txBody>
          <a:bodyPr wrap="square" lIns="212598" tIns="0" rIns="212598" bIns="0" rtlCol="0" anchor="t">
            <a:spAutoFit/>
          </a:bodyPr>
          <a:lstStyle/>
          <a:p>
            <a:pPr algn="l" indent="0" marL="0">
              <a:lnSpc>
                <a:spcPct val="108000"/>
              </a:lnSpc>
              <a:buNone/>
            </a:pPr>
            <a:r>
              <a:rPr lang="en-US" sz="750" b="1" dirty="0">
                <a:solidFill>
                  <a:srgbClr val="EBEBE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Coventry last played in the Premier League in 2000/01. Hull return after a decade outside the top flight. Ipswich make an immediate return after a second-place Championship finish.</a:t>
            </a:r>
            <a:endParaRPr lang="en-US" sz="750" dirty="0"/>
          </a:p>
        </p:txBody>
      </p:sp>
      <p:sp>
        <p:nvSpPr>
          <p:cNvPr id="21" name="Text 18"/>
          <p:cNvSpPr/>
          <p:nvPr/>
        </p:nvSpPr>
        <p:spPr>
          <a:xfrm>
            <a:off x="514350" y="4779169"/>
            <a:ext cx="8115300" cy="307181"/>
          </a:xfrm>
          <a:prstGeom prst="rect">
            <a:avLst/>
          </a:prstGeom>
          <a:noFill/>
          <a:ln/>
        </p:spPr>
        <p:txBody>
          <a:bodyPr wrap="square" lIns="0" tIns="102108" rIns="0" bIns="0" rtlCol="0" anchor="t">
            <a:spAutoFit/>
          </a:bodyPr>
          <a:lstStyle/>
          <a:p>
            <a:pPr algn="l" indent="0" marL="0">
              <a:buNone/>
            </a:pPr>
            <a:r>
              <a:rPr lang="en-US" sz="600" b="1" dirty="0">
                <a:solidFill>
                  <a:srgbClr val="D90228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Source: Premier League, 5 Jun / 17 Jun 2026 [1][4]</a:t>
            </a:r>
            <a:endParaRPr lang="en-US" sz="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14350" y="385763"/>
            <a:ext cx="8115300" cy="1071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buNone/>
            </a:pPr>
            <a:r>
              <a:rPr lang="en-US" sz="650" b="1" spc="1" kern="0" dirty="0">
                <a:solidFill>
                  <a:srgbClr val="D90228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03 / PROMOTED PROFILES</a:t>
            </a:r>
            <a:endParaRPr lang="en-US" sz="650" dirty="0"/>
          </a:p>
        </p:txBody>
      </p:sp>
      <p:sp>
        <p:nvSpPr>
          <p:cNvPr id="4" name="Text 1"/>
          <p:cNvSpPr/>
          <p:nvPr/>
        </p:nvSpPr>
        <p:spPr>
          <a:xfrm>
            <a:off x="514350" y="564356"/>
            <a:ext cx="8115300" cy="65142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ct val="76000"/>
              </a:lnSpc>
              <a:buNone/>
            </a:pPr>
            <a:r>
              <a:rPr lang="en-US" sz="2450" b="1" i="1" spc="-2" kern="0" dirty="0">
                <a:solidFill>
                  <a:srgbClr val="0F0F0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THREE PROMOTED TEAMS ARRIVE WITH DISTINCT STORIES</a:t>
            </a:r>
            <a:endParaRPr lang="en-US" sz="2450" dirty="0"/>
          </a:p>
        </p:txBody>
      </p:sp>
      <p:sp>
        <p:nvSpPr>
          <p:cNvPr id="5" name="Text 2"/>
          <p:cNvSpPr/>
          <p:nvPr/>
        </p:nvSpPr>
        <p:spPr>
          <a:xfrm>
            <a:off x="514350" y="1722983"/>
            <a:ext cx="2514600" cy="26431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buNone/>
            </a:pPr>
            <a:r>
              <a:rPr lang="en-US" sz="1600" b="1" i="1" spc="-1" kern="0" dirty="0">
                <a:solidFill>
                  <a:srgbClr val="D9022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COVENTRY CITY</a:t>
            </a:r>
            <a:endParaRPr lang="en-US" sz="1600" dirty="0"/>
          </a:p>
        </p:txBody>
      </p:sp>
      <p:sp>
        <p:nvSpPr>
          <p:cNvPr id="6" name="Shape 3"/>
          <p:cNvSpPr/>
          <p:nvPr/>
        </p:nvSpPr>
        <p:spPr>
          <a:xfrm>
            <a:off x="514350" y="2248049"/>
            <a:ext cx="1428973" cy="178594"/>
          </a:xfrm>
          <a:prstGeom prst="rect">
            <a:avLst/>
          </a:prstGeom>
          <a:solidFill>
            <a:srgbClr val="0F0F0F"/>
          </a:solidFill>
          <a:ln/>
        </p:spPr>
      </p:sp>
      <p:sp>
        <p:nvSpPr>
          <p:cNvPr id="7" name="Text 4"/>
          <p:cNvSpPr/>
          <p:nvPr/>
        </p:nvSpPr>
        <p:spPr>
          <a:xfrm>
            <a:off x="514350" y="2248049"/>
            <a:ext cx="1428973" cy="178594"/>
          </a:xfrm>
          <a:prstGeom prst="rect">
            <a:avLst/>
          </a:prstGeom>
          <a:noFill/>
          <a:ln/>
        </p:spPr>
        <p:txBody>
          <a:bodyPr wrap="none" lIns="51054" tIns="17018" rIns="51054" bIns="17018" rtlCol="0" anchor="t">
            <a:sp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700" b="1" spc="1" kern="0" dirty="0">
                <a:solidFill>
                  <a:srgbClr val="EBEBE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CHAMPIONSHIP WINNERS</a:t>
            </a:r>
            <a:endParaRPr lang="en-US" sz="700" dirty="0"/>
          </a:p>
        </p:txBody>
      </p:sp>
      <p:sp>
        <p:nvSpPr>
          <p:cNvPr id="8" name="Text 5"/>
          <p:cNvSpPr/>
          <p:nvPr/>
        </p:nvSpPr>
        <p:spPr>
          <a:xfrm>
            <a:off x="514350" y="2673102"/>
            <a:ext cx="2057735" cy="132159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800" b="1" dirty="0">
                <a:solidFill>
                  <a:srgbClr val="0F0F0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Frank Lampard’s side return as</a:t>
            </a:r>
            <a:endParaRPr lang="en-US" sz="800" dirty="0"/>
          </a:p>
        </p:txBody>
      </p:sp>
      <p:sp>
        <p:nvSpPr>
          <p:cNvPr id="9" name="Text 6"/>
          <p:cNvSpPr/>
          <p:nvPr/>
        </p:nvSpPr>
        <p:spPr>
          <a:xfrm>
            <a:off x="514350" y="2844552"/>
            <a:ext cx="2332100" cy="132159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800" b="1" dirty="0">
                <a:solidFill>
                  <a:srgbClr val="0F0F0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Championship winners. Their summer</a:t>
            </a:r>
            <a:endParaRPr lang="en-US" sz="800" dirty="0"/>
          </a:p>
        </p:txBody>
      </p:sp>
      <p:sp>
        <p:nvSpPr>
          <p:cNvPr id="10" name="Text 7"/>
          <p:cNvSpPr/>
          <p:nvPr/>
        </p:nvSpPr>
        <p:spPr>
          <a:xfrm>
            <a:off x="514350" y="3016002"/>
            <a:ext cx="1989144" cy="132159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800" b="1" dirty="0">
                <a:solidFill>
                  <a:srgbClr val="0F0F0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adds defensive experience and</a:t>
            </a:r>
            <a:endParaRPr lang="en-US" sz="800" dirty="0"/>
          </a:p>
        </p:txBody>
      </p:sp>
      <p:sp>
        <p:nvSpPr>
          <p:cNvPr id="11" name="Text 8"/>
          <p:cNvSpPr/>
          <p:nvPr/>
        </p:nvSpPr>
        <p:spPr>
          <a:xfrm>
            <a:off x="514350" y="3187452"/>
            <a:ext cx="2057735" cy="132159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800" b="1" dirty="0">
                <a:solidFill>
                  <a:srgbClr val="0F0F0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emerging talent, led by Aurele</a:t>
            </a:r>
            <a:endParaRPr lang="en-US" sz="800" dirty="0"/>
          </a:p>
        </p:txBody>
      </p:sp>
      <p:sp>
        <p:nvSpPr>
          <p:cNvPr id="12" name="Text 9"/>
          <p:cNvSpPr/>
          <p:nvPr/>
        </p:nvSpPr>
        <p:spPr>
          <a:xfrm>
            <a:off x="514350" y="3358902"/>
            <a:ext cx="1783370" cy="132159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800" b="1" dirty="0">
                <a:solidFill>
                  <a:srgbClr val="0F0F0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Amenda and Caleb Yirenkyi.</a:t>
            </a:r>
            <a:endParaRPr lang="en-US" sz="800" dirty="0"/>
          </a:p>
        </p:txBody>
      </p:sp>
      <p:sp>
        <p:nvSpPr>
          <p:cNvPr id="13" name="Text 10"/>
          <p:cNvSpPr/>
          <p:nvPr/>
        </p:nvSpPr>
        <p:spPr>
          <a:xfrm>
            <a:off x="3314700" y="1722983"/>
            <a:ext cx="2514600" cy="26431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buNone/>
            </a:pPr>
            <a:r>
              <a:rPr lang="en-US" sz="1600" b="1" i="1" spc="-1" kern="0" dirty="0">
                <a:solidFill>
                  <a:srgbClr val="D9022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IPSWICH TOWN</a:t>
            </a:r>
            <a:endParaRPr lang="en-US" sz="1600" dirty="0"/>
          </a:p>
        </p:txBody>
      </p:sp>
      <p:sp>
        <p:nvSpPr>
          <p:cNvPr id="14" name="Shape 11"/>
          <p:cNvSpPr/>
          <p:nvPr/>
        </p:nvSpPr>
        <p:spPr>
          <a:xfrm>
            <a:off x="3314700" y="2248049"/>
            <a:ext cx="1160301" cy="178594"/>
          </a:xfrm>
          <a:prstGeom prst="rect">
            <a:avLst/>
          </a:prstGeom>
          <a:solidFill>
            <a:srgbClr val="0F0F0F"/>
          </a:solidFill>
          <a:ln/>
        </p:spPr>
      </p:sp>
      <p:sp>
        <p:nvSpPr>
          <p:cNvPr id="15" name="Text 12"/>
          <p:cNvSpPr/>
          <p:nvPr/>
        </p:nvSpPr>
        <p:spPr>
          <a:xfrm>
            <a:off x="3314700" y="2248049"/>
            <a:ext cx="1160301" cy="178594"/>
          </a:xfrm>
          <a:prstGeom prst="rect">
            <a:avLst/>
          </a:prstGeom>
          <a:noFill/>
          <a:ln/>
        </p:spPr>
        <p:txBody>
          <a:bodyPr wrap="none" lIns="51054" tIns="17018" rIns="51054" bIns="17018" rtlCol="0" anchor="t">
            <a:sp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700" b="1" spc="1" kern="0" dirty="0">
                <a:solidFill>
                  <a:srgbClr val="EBEBE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IMMEDIATE RETURN</a:t>
            </a:r>
            <a:endParaRPr lang="en-US" sz="700" dirty="0"/>
          </a:p>
        </p:txBody>
      </p:sp>
      <p:sp>
        <p:nvSpPr>
          <p:cNvPr id="16" name="Text 13"/>
          <p:cNvSpPr/>
          <p:nvPr/>
        </p:nvSpPr>
        <p:spPr>
          <a:xfrm>
            <a:off x="3314700" y="2673102"/>
            <a:ext cx="2194917" cy="132159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800" b="1" dirty="0">
                <a:solidFill>
                  <a:srgbClr val="0F0F0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An immediate return brings a new</a:t>
            </a:r>
            <a:endParaRPr lang="en-US" sz="800" dirty="0"/>
          </a:p>
        </p:txBody>
      </p:sp>
      <p:sp>
        <p:nvSpPr>
          <p:cNvPr id="17" name="Text 14"/>
          <p:cNvSpPr/>
          <p:nvPr/>
        </p:nvSpPr>
        <p:spPr>
          <a:xfrm>
            <a:off x="3314700" y="2844552"/>
            <a:ext cx="2126326" cy="132159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800" b="1" dirty="0">
                <a:solidFill>
                  <a:srgbClr val="0F0F0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head coach, Gary O’Neil, plus a</a:t>
            </a:r>
            <a:endParaRPr lang="en-US" sz="800" dirty="0"/>
          </a:p>
        </p:txBody>
      </p:sp>
      <p:sp>
        <p:nvSpPr>
          <p:cNvPr id="18" name="Text 15"/>
          <p:cNvSpPr/>
          <p:nvPr/>
        </p:nvSpPr>
        <p:spPr>
          <a:xfrm>
            <a:off x="3314700" y="3016002"/>
            <a:ext cx="2400691" cy="132159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800" b="1" dirty="0">
                <a:solidFill>
                  <a:srgbClr val="0F0F0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broad reinforcement drive featuring</a:t>
            </a:r>
            <a:endParaRPr lang="en-US" sz="800" dirty="0"/>
          </a:p>
        </p:txBody>
      </p:sp>
      <p:sp>
        <p:nvSpPr>
          <p:cNvPr id="19" name="Text 16"/>
          <p:cNvSpPr/>
          <p:nvPr/>
        </p:nvSpPr>
        <p:spPr>
          <a:xfrm>
            <a:off x="3314700" y="3187452"/>
            <a:ext cx="2057735" cy="132159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800" b="1" dirty="0">
                <a:solidFill>
                  <a:srgbClr val="0F0F0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Daizen Maeda, Abdul Fatawu and</a:t>
            </a:r>
            <a:endParaRPr lang="en-US" sz="800" dirty="0"/>
          </a:p>
        </p:txBody>
      </p:sp>
      <p:sp>
        <p:nvSpPr>
          <p:cNvPr id="20" name="Text 17"/>
          <p:cNvSpPr/>
          <p:nvPr/>
        </p:nvSpPr>
        <p:spPr>
          <a:xfrm>
            <a:off x="3314700" y="3358902"/>
            <a:ext cx="1097459" cy="132159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800" b="1" dirty="0">
                <a:solidFill>
                  <a:srgbClr val="0F0F0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Florentino Luis.</a:t>
            </a:r>
            <a:endParaRPr lang="en-US" sz="800" dirty="0"/>
          </a:p>
        </p:txBody>
      </p:sp>
      <p:sp>
        <p:nvSpPr>
          <p:cNvPr id="21" name="Text 18"/>
          <p:cNvSpPr/>
          <p:nvPr/>
        </p:nvSpPr>
        <p:spPr>
          <a:xfrm>
            <a:off x="6115050" y="1722983"/>
            <a:ext cx="2514600" cy="26431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buNone/>
            </a:pPr>
            <a:r>
              <a:rPr lang="en-US" sz="1600" b="1" i="1" spc="-1" kern="0" dirty="0">
                <a:solidFill>
                  <a:srgbClr val="D9022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HULL CITY</a:t>
            </a:r>
            <a:endParaRPr lang="en-US" sz="1600" dirty="0"/>
          </a:p>
        </p:txBody>
      </p:sp>
      <p:sp>
        <p:nvSpPr>
          <p:cNvPr id="22" name="Shape 19"/>
          <p:cNvSpPr/>
          <p:nvPr/>
        </p:nvSpPr>
        <p:spPr>
          <a:xfrm>
            <a:off x="6115050" y="2248049"/>
            <a:ext cx="1160301" cy="178594"/>
          </a:xfrm>
          <a:prstGeom prst="rect">
            <a:avLst/>
          </a:prstGeom>
          <a:solidFill>
            <a:srgbClr val="0F0F0F"/>
          </a:solidFill>
          <a:ln/>
        </p:spPr>
      </p:sp>
      <p:sp>
        <p:nvSpPr>
          <p:cNvPr id="23" name="Text 20"/>
          <p:cNvSpPr/>
          <p:nvPr/>
        </p:nvSpPr>
        <p:spPr>
          <a:xfrm>
            <a:off x="6115050" y="2248049"/>
            <a:ext cx="1160301" cy="178594"/>
          </a:xfrm>
          <a:prstGeom prst="rect">
            <a:avLst/>
          </a:prstGeom>
          <a:noFill/>
          <a:ln/>
        </p:spPr>
        <p:txBody>
          <a:bodyPr wrap="none" lIns="51054" tIns="17018" rIns="51054" bIns="17018" rtlCol="0" anchor="t">
            <a:sp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700" b="1" spc="1" kern="0" dirty="0">
                <a:solidFill>
                  <a:srgbClr val="EBEBE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PLAY-OFF WINNERS</a:t>
            </a:r>
            <a:endParaRPr lang="en-US" sz="700" dirty="0"/>
          </a:p>
        </p:txBody>
      </p:sp>
      <p:sp>
        <p:nvSpPr>
          <p:cNvPr id="24" name="Text 21"/>
          <p:cNvSpPr/>
          <p:nvPr/>
        </p:nvSpPr>
        <p:spPr>
          <a:xfrm>
            <a:off x="6115050" y="2673102"/>
            <a:ext cx="1920553" cy="132159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800" b="1" dirty="0">
                <a:solidFill>
                  <a:srgbClr val="0F0F0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The play-off winners combine</a:t>
            </a:r>
            <a:endParaRPr lang="en-US" sz="800" dirty="0"/>
          </a:p>
        </p:txBody>
      </p:sp>
      <p:sp>
        <p:nvSpPr>
          <p:cNvPr id="25" name="Text 22"/>
          <p:cNvSpPr/>
          <p:nvPr/>
        </p:nvSpPr>
        <p:spPr>
          <a:xfrm>
            <a:off x="6115050" y="2844552"/>
            <a:ext cx="1920553" cy="132159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800" b="1" dirty="0">
                <a:solidFill>
                  <a:srgbClr val="0F0F0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leadership and international</a:t>
            </a:r>
            <a:endParaRPr lang="en-US" sz="800" dirty="0"/>
          </a:p>
        </p:txBody>
      </p:sp>
      <p:sp>
        <p:nvSpPr>
          <p:cNvPr id="26" name="Text 23"/>
          <p:cNvSpPr/>
          <p:nvPr/>
        </p:nvSpPr>
        <p:spPr>
          <a:xfrm>
            <a:off x="6115050" y="3016002"/>
            <a:ext cx="2126326" cy="132159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800" b="1" dirty="0">
                <a:solidFill>
                  <a:srgbClr val="0F0F0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experience, adding Konstantinos</a:t>
            </a:r>
            <a:endParaRPr lang="en-US" sz="800" dirty="0"/>
          </a:p>
        </p:txBody>
      </p:sp>
      <p:sp>
        <p:nvSpPr>
          <p:cNvPr id="27" name="Text 24"/>
          <p:cNvSpPr/>
          <p:nvPr/>
        </p:nvSpPr>
        <p:spPr>
          <a:xfrm>
            <a:off x="6115050" y="3187452"/>
            <a:ext cx="2469282" cy="132159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800" b="1" dirty="0">
                <a:solidFill>
                  <a:srgbClr val="0F0F0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Tzolakis, Matt Targett, Jack Butland</a:t>
            </a:r>
            <a:endParaRPr lang="en-US" sz="800" dirty="0"/>
          </a:p>
        </p:txBody>
      </p:sp>
      <p:sp>
        <p:nvSpPr>
          <p:cNvPr id="28" name="Text 25"/>
          <p:cNvSpPr/>
          <p:nvPr/>
        </p:nvSpPr>
        <p:spPr>
          <a:xfrm>
            <a:off x="6115050" y="3358902"/>
            <a:ext cx="1371823" cy="132159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800" b="1" dirty="0">
                <a:solidFill>
                  <a:srgbClr val="0F0F0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and Hidemasa Morita.</a:t>
            </a:r>
            <a:endParaRPr lang="en-US" sz="800" dirty="0"/>
          </a:p>
        </p:txBody>
      </p:sp>
      <p:sp>
        <p:nvSpPr>
          <p:cNvPr id="29" name="Text 26"/>
          <p:cNvSpPr/>
          <p:nvPr/>
        </p:nvSpPr>
        <p:spPr>
          <a:xfrm>
            <a:off x="514350" y="4700588"/>
            <a:ext cx="8115300" cy="385763"/>
          </a:xfrm>
          <a:prstGeom prst="rect">
            <a:avLst/>
          </a:prstGeom>
          <a:noFill/>
          <a:ln/>
        </p:spPr>
        <p:txBody>
          <a:bodyPr wrap="square" lIns="0" tIns="119126" rIns="0" bIns="0" rtlCol="0" anchor="t">
            <a:sp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600" b="1" dirty="0">
                <a:solidFill>
                  <a:srgbClr val="D90228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Source: Premier League, 5 Aug / 14 Aug 2026 [2][3]</a:t>
            </a:r>
            <a:endParaRPr lang="en-US" sz="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14350" y="371475"/>
            <a:ext cx="8115300" cy="1071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buNone/>
            </a:pPr>
            <a:r>
              <a:rPr lang="en-US" sz="650" b="1" spc="1" kern="0" dirty="0">
                <a:solidFill>
                  <a:srgbClr val="D90228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04 / MANAGER RESETS</a:t>
            </a:r>
            <a:endParaRPr lang="en-US" sz="650" dirty="0"/>
          </a:p>
        </p:txBody>
      </p:sp>
      <p:sp>
        <p:nvSpPr>
          <p:cNvPr id="4" name="Text 1"/>
          <p:cNvSpPr/>
          <p:nvPr/>
        </p:nvSpPr>
        <p:spPr>
          <a:xfrm>
            <a:off x="514350" y="542925"/>
            <a:ext cx="8115300" cy="329171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ct val="76800"/>
              </a:lnSpc>
              <a:buNone/>
            </a:pPr>
            <a:r>
              <a:rPr lang="en-US" sz="2450" b="1" i="1" spc="-2" kern="0" dirty="0">
                <a:solidFill>
                  <a:srgbClr val="0F0F0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NINE CLUBS BEGIN WITH A NEW MANAGER</a:t>
            </a:r>
            <a:endParaRPr lang="en-US" sz="2450" dirty="0"/>
          </a:p>
        </p:txBody>
      </p:sp>
      <p:sp>
        <p:nvSpPr>
          <p:cNvPr id="5" name="Text 2"/>
          <p:cNvSpPr/>
          <p:nvPr/>
        </p:nvSpPr>
        <p:spPr>
          <a:xfrm>
            <a:off x="514350" y="1365014"/>
            <a:ext cx="2514600" cy="303609"/>
          </a:xfrm>
          <a:prstGeom prst="rect">
            <a:avLst/>
          </a:prstGeom>
          <a:noFill/>
          <a:ln/>
        </p:spPr>
        <p:txBody>
          <a:bodyPr wrap="square" lIns="0" tIns="0" rIns="0" bIns="102108" rtlCol="0" anchor="t">
            <a:spAutoFit/>
          </a:bodyPr>
          <a:lstStyle/>
          <a:p>
            <a:pPr algn="l" indent="0" marL="0">
              <a:buNone/>
            </a:pPr>
            <a:r>
              <a:rPr lang="en-US" sz="1200" b="1" i="1" spc="-1" kern="0" dirty="0">
                <a:solidFill>
                  <a:srgbClr val="00A9B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TOP-SIX RESETS</a:t>
            </a:r>
            <a:endParaRPr lang="en-US" sz="1200" dirty="0"/>
          </a:p>
        </p:txBody>
      </p:sp>
      <p:sp>
        <p:nvSpPr>
          <p:cNvPr id="6" name="Text 3"/>
          <p:cNvSpPr/>
          <p:nvPr/>
        </p:nvSpPr>
        <p:spPr>
          <a:xfrm>
            <a:off x="514350" y="1840074"/>
            <a:ext cx="2514600" cy="220005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ct val="88000"/>
              </a:lnSpc>
              <a:buNone/>
            </a:pPr>
            <a:r>
              <a:rPr lang="en-US" sz="1400" b="1" spc="-1" kern="0" dirty="0">
                <a:solidFill>
                  <a:srgbClr val="0F0F0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CHELSEA</a:t>
            </a:r>
            <a:endParaRPr lang="en-US" sz="1400" dirty="0"/>
          </a:p>
        </p:txBody>
      </p:sp>
      <p:sp>
        <p:nvSpPr>
          <p:cNvPr id="7" name="Text 4"/>
          <p:cNvSpPr/>
          <p:nvPr/>
        </p:nvSpPr>
        <p:spPr>
          <a:xfrm>
            <a:off x="514350" y="2102941"/>
            <a:ext cx="2514600" cy="14644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D90228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Xabi Alonso</a:t>
            </a:r>
            <a:endParaRPr lang="en-US" sz="900" dirty="0"/>
          </a:p>
        </p:txBody>
      </p:sp>
      <p:sp>
        <p:nvSpPr>
          <p:cNvPr id="8" name="Text 5"/>
          <p:cNvSpPr/>
          <p:nvPr/>
        </p:nvSpPr>
        <p:spPr>
          <a:xfrm>
            <a:off x="514350" y="2449413"/>
            <a:ext cx="2514600" cy="220005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ct val="88000"/>
              </a:lnSpc>
              <a:buNone/>
            </a:pPr>
            <a:r>
              <a:rPr lang="en-US" sz="1400" b="1" spc="-1" kern="0" dirty="0">
                <a:solidFill>
                  <a:srgbClr val="0F0F0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LIVERPOOL</a:t>
            </a:r>
            <a:endParaRPr lang="en-US" sz="1400" dirty="0"/>
          </a:p>
        </p:txBody>
      </p:sp>
      <p:sp>
        <p:nvSpPr>
          <p:cNvPr id="9" name="Text 6"/>
          <p:cNvSpPr/>
          <p:nvPr/>
        </p:nvSpPr>
        <p:spPr>
          <a:xfrm>
            <a:off x="514350" y="2712281"/>
            <a:ext cx="2514600" cy="14644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D90228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Andoni Iraola</a:t>
            </a:r>
            <a:endParaRPr lang="en-US" sz="900" dirty="0"/>
          </a:p>
        </p:txBody>
      </p:sp>
      <p:sp>
        <p:nvSpPr>
          <p:cNvPr id="10" name="Text 7"/>
          <p:cNvSpPr/>
          <p:nvPr/>
        </p:nvSpPr>
        <p:spPr>
          <a:xfrm>
            <a:off x="514350" y="3058753"/>
            <a:ext cx="2514600" cy="220005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ct val="88000"/>
              </a:lnSpc>
              <a:buNone/>
            </a:pPr>
            <a:r>
              <a:rPr lang="en-US" sz="1400" b="1" spc="-1" kern="0" dirty="0">
                <a:solidFill>
                  <a:srgbClr val="0F0F0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MANCHESTER CITY</a:t>
            </a:r>
            <a:endParaRPr lang="en-US" sz="1400" dirty="0"/>
          </a:p>
        </p:txBody>
      </p:sp>
      <p:sp>
        <p:nvSpPr>
          <p:cNvPr id="11" name="Text 8"/>
          <p:cNvSpPr/>
          <p:nvPr/>
        </p:nvSpPr>
        <p:spPr>
          <a:xfrm>
            <a:off x="514350" y="3321621"/>
            <a:ext cx="2514600" cy="14644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D90228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Enzo Maresca</a:t>
            </a:r>
            <a:endParaRPr lang="en-US" sz="900" dirty="0"/>
          </a:p>
        </p:txBody>
      </p:sp>
      <p:sp>
        <p:nvSpPr>
          <p:cNvPr id="12" name="Text 9"/>
          <p:cNvSpPr/>
          <p:nvPr/>
        </p:nvSpPr>
        <p:spPr>
          <a:xfrm>
            <a:off x="3314700" y="1365014"/>
            <a:ext cx="2514600" cy="303609"/>
          </a:xfrm>
          <a:prstGeom prst="rect">
            <a:avLst/>
          </a:prstGeom>
          <a:noFill/>
          <a:ln/>
        </p:spPr>
        <p:txBody>
          <a:bodyPr wrap="square" lIns="0" tIns="0" rIns="0" bIns="102108" rtlCol="0" anchor="t">
            <a:spAutoFit/>
          </a:bodyPr>
          <a:lstStyle/>
          <a:p>
            <a:pPr algn="l" indent="0" marL="0">
              <a:buNone/>
            </a:pPr>
            <a:r>
              <a:rPr lang="en-US" sz="1200" b="1" i="1" spc="-1" kern="0" dirty="0">
                <a:solidFill>
                  <a:srgbClr val="00A9B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NEW STRATEGIC DIRECTION</a:t>
            </a:r>
            <a:endParaRPr lang="en-US" sz="1200" dirty="0"/>
          </a:p>
        </p:txBody>
      </p:sp>
      <p:sp>
        <p:nvSpPr>
          <p:cNvPr id="13" name="Text 10"/>
          <p:cNvSpPr/>
          <p:nvPr/>
        </p:nvSpPr>
        <p:spPr>
          <a:xfrm>
            <a:off x="3314700" y="1840074"/>
            <a:ext cx="2514600" cy="220005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ct val="88000"/>
              </a:lnSpc>
              <a:buNone/>
            </a:pPr>
            <a:r>
              <a:rPr lang="en-US" sz="1400" b="1" spc="-1" kern="0" dirty="0">
                <a:solidFill>
                  <a:srgbClr val="0F0F0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BOURNEMOUTH</a:t>
            </a:r>
            <a:endParaRPr lang="en-US" sz="1400" dirty="0"/>
          </a:p>
        </p:txBody>
      </p:sp>
      <p:sp>
        <p:nvSpPr>
          <p:cNvPr id="14" name="Text 11"/>
          <p:cNvSpPr/>
          <p:nvPr/>
        </p:nvSpPr>
        <p:spPr>
          <a:xfrm>
            <a:off x="3314700" y="2102941"/>
            <a:ext cx="2514600" cy="14644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D90228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Marco Rose</a:t>
            </a:r>
            <a:endParaRPr lang="en-US" sz="900" dirty="0"/>
          </a:p>
        </p:txBody>
      </p:sp>
      <p:sp>
        <p:nvSpPr>
          <p:cNvPr id="15" name="Text 12"/>
          <p:cNvSpPr/>
          <p:nvPr/>
        </p:nvSpPr>
        <p:spPr>
          <a:xfrm>
            <a:off x="3314700" y="2449413"/>
            <a:ext cx="2514600" cy="220005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ct val="88000"/>
              </a:lnSpc>
              <a:buNone/>
            </a:pPr>
            <a:r>
              <a:rPr lang="en-US" sz="1400" b="1" spc="-1" kern="0" dirty="0">
                <a:solidFill>
                  <a:srgbClr val="0F0F0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CRYSTAL PALACE</a:t>
            </a:r>
            <a:endParaRPr lang="en-US" sz="1400" dirty="0"/>
          </a:p>
        </p:txBody>
      </p:sp>
      <p:sp>
        <p:nvSpPr>
          <p:cNvPr id="16" name="Text 13"/>
          <p:cNvSpPr/>
          <p:nvPr/>
        </p:nvSpPr>
        <p:spPr>
          <a:xfrm>
            <a:off x="3314700" y="2712281"/>
            <a:ext cx="2514600" cy="14644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D90228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Pierre Sage</a:t>
            </a:r>
            <a:endParaRPr lang="en-US" sz="900" dirty="0"/>
          </a:p>
        </p:txBody>
      </p:sp>
      <p:sp>
        <p:nvSpPr>
          <p:cNvPr id="17" name="Text 14"/>
          <p:cNvSpPr/>
          <p:nvPr/>
        </p:nvSpPr>
        <p:spPr>
          <a:xfrm>
            <a:off x="3314700" y="3058753"/>
            <a:ext cx="2514600" cy="220005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ct val="88000"/>
              </a:lnSpc>
              <a:buNone/>
            </a:pPr>
            <a:r>
              <a:rPr lang="en-US" sz="1400" b="1" spc="-1" kern="0" dirty="0">
                <a:solidFill>
                  <a:srgbClr val="0F0F0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FULHAM</a:t>
            </a:r>
            <a:endParaRPr lang="en-US" sz="1400" dirty="0"/>
          </a:p>
        </p:txBody>
      </p:sp>
      <p:sp>
        <p:nvSpPr>
          <p:cNvPr id="18" name="Text 15"/>
          <p:cNvSpPr/>
          <p:nvPr/>
        </p:nvSpPr>
        <p:spPr>
          <a:xfrm>
            <a:off x="3314700" y="3321621"/>
            <a:ext cx="2514600" cy="14644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D90228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Alvaro Arbeloa</a:t>
            </a:r>
            <a:endParaRPr lang="en-US" sz="900" dirty="0"/>
          </a:p>
        </p:txBody>
      </p:sp>
      <p:sp>
        <p:nvSpPr>
          <p:cNvPr id="19" name="Text 16"/>
          <p:cNvSpPr/>
          <p:nvPr/>
        </p:nvSpPr>
        <p:spPr>
          <a:xfrm>
            <a:off x="6115050" y="1365014"/>
            <a:ext cx="2514600" cy="303609"/>
          </a:xfrm>
          <a:prstGeom prst="rect">
            <a:avLst/>
          </a:prstGeom>
          <a:noFill/>
          <a:ln/>
        </p:spPr>
        <p:txBody>
          <a:bodyPr wrap="square" lIns="0" tIns="0" rIns="0" bIns="102108" rtlCol="0" anchor="t">
            <a:spAutoFit/>
          </a:bodyPr>
          <a:lstStyle/>
          <a:p>
            <a:pPr algn="l" indent="0" marL="0">
              <a:buNone/>
            </a:pPr>
            <a:r>
              <a:rPr lang="en-US" sz="1200" b="1" i="1" spc="-1" kern="0" dirty="0">
                <a:solidFill>
                  <a:srgbClr val="00A9B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NEW CLUB CONTEXT</a:t>
            </a:r>
            <a:endParaRPr lang="en-US" sz="1200" dirty="0"/>
          </a:p>
        </p:txBody>
      </p:sp>
      <p:sp>
        <p:nvSpPr>
          <p:cNvPr id="20" name="Text 17"/>
          <p:cNvSpPr/>
          <p:nvPr/>
        </p:nvSpPr>
        <p:spPr>
          <a:xfrm>
            <a:off x="6115050" y="1840074"/>
            <a:ext cx="2514600" cy="220005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ct val="88000"/>
              </a:lnSpc>
              <a:buNone/>
            </a:pPr>
            <a:r>
              <a:rPr lang="en-US" sz="1400" b="1" spc="-1" kern="0" dirty="0">
                <a:solidFill>
                  <a:srgbClr val="0F0F0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IPSWICH TOWN</a:t>
            </a:r>
            <a:endParaRPr lang="en-US" sz="1400" dirty="0"/>
          </a:p>
        </p:txBody>
      </p:sp>
      <p:sp>
        <p:nvSpPr>
          <p:cNvPr id="21" name="Text 18"/>
          <p:cNvSpPr/>
          <p:nvPr/>
        </p:nvSpPr>
        <p:spPr>
          <a:xfrm>
            <a:off x="6115050" y="2102941"/>
            <a:ext cx="2514600" cy="14644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D90228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Gary O’Neil</a:t>
            </a:r>
            <a:endParaRPr lang="en-US" sz="900" dirty="0"/>
          </a:p>
        </p:txBody>
      </p:sp>
      <p:sp>
        <p:nvSpPr>
          <p:cNvPr id="22" name="Text 19"/>
          <p:cNvSpPr/>
          <p:nvPr/>
        </p:nvSpPr>
        <p:spPr>
          <a:xfrm>
            <a:off x="6115050" y="2449413"/>
            <a:ext cx="2514600" cy="220005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ct val="88000"/>
              </a:lnSpc>
              <a:buNone/>
            </a:pPr>
            <a:r>
              <a:rPr lang="en-US" sz="1400" b="1" spc="-1" kern="0" dirty="0">
                <a:solidFill>
                  <a:srgbClr val="0F0F0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NEWCASTLE UNITED</a:t>
            </a:r>
            <a:endParaRPr lang="en-US" sz="1400" dirty="0"/>
          </a:p>
        </p:txBody>
      </p:sp>
      <p:sp>
        <p:nvSpPr>
          <p:cNvPr id="23" name="Text 20"/>
          <p:cNvSpPr/>
          <p:nvPr/>
        </p:nvSpPr>
        <p:spPr>
          <a:xfrm>
            <a:off x="6115050" y="2712281"/>
            <a:ext cx="2514600" cy="14644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D90228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Matthias Jaissle</a:t>
            </a:r>
            <a:endParaRPr lang="en-US" sz="900" dirty="0"/>
          </a:p>
        </p:txBody>
      </p:sp>
      <p:sp>
        <p:nvSpPr>
          <p:cNvPr id="24" name="Text 21"/>
          <p:cNvSpPr/>
          <p:nvPr/>
        </p:nvSpPr>
        <p:spPr>
          <a:xfrm>
            <a:off x="6115050" y="3058753"/>
            <a:ext cx="2514600" cy="220005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ct val="88000"/>
              </a:lnSpc>
              <a:buNone/>
            </a:pPr>
            <a:r>
              <a:rPr lang="en-US" sz="1400" b="1" spc="-1" kern="0" dirty="0">
                <a:solidFill>
                  <a:srgbClr val="0F0F0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NOTTINGHAM FOREST</a:t>
            </a:r>
            <a:endParaRPr lang="en-US" sz="1400" dirty="0"/>
          </a:p>
        </p:txBody>
      </p:sp>
      <p:sp>
        <p:nvSpPr>
          <p:cNvPr id="25" name="Text 22"/>
          <p:cNvSpPr/>
          <p:nvPr/>
        </p:nvSpPr>
        <p:spPr>
          <a:xfrm>
            <a:off x="6115050" y="3321621"/>
            <a:ext cx="2514600" cy="14644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D90228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Oliver Glasner</a:t>
            </a:r>
            <a:endParaRPr lang="en-US" sz="900" dirty="0"/>
          </a:p>
        </p:txBody>
      </p:sp>
      <p:sp>
        <p:nvSpPr>
          <p:cNvPr id="26" name="Text 23"/>
          <p:cNvSpPr/>
          <p:nvPr/>
        </p:nvSpPr>
        <p:spPr>
          <a:xfrm>
            <a:off x="514350" y="4779169"/>
            <a:ext cx="8115300" cy="307181"/>
          </a:xfrm>
          <a:prstGeom prst="rect">
            <a:avLst/>
          </a:prstGeom>
          <a:noFill/>
          <a:ln/>
        </p:spPr>
        <p:txBody>
          <a:bodyPr wrap="square" lIns="0" tIns="102108" rIns="0" bIns="0" rtlCol="0" anchor="t">
            <a:spAutoFit/>
          </a:bodyPr>
          <a:lstStyle/>
          <a:p>
            <a:pPr algn="l" indent="0" marL="0">
              <a:buNone/>
            </a:pPr>
            <a:r>
              <a:rPr lang="en-US" sz="600" b="1" dirty="0">
                <a:solidFill>
                  <a:srgbClr val="D90228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Source: Premier League, 5 Aug 2026 [2]</a:t>
            </a:r>
            <a:endParaRPr lang="en-US" sz="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14350" y="371475"/>
            <a:ext cx="8115300" cy="1071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buNone/>
            </a:pPr>
            <a:r>
              <a:rPr lang="en-US" sz="650" b="1" spc="1" kern="0" dirty="0">
                <a:solidFill>
                  <a:srgbClr val="D90228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05 / TOP-SIX SUCCESSION</a:t>
            </a:r>
            <a:endParaRPr lang="en-US" sz="650" dirty="0"/>
          </a:p>
        </p:txBody>
      </p:sp>
      <p:sp>
        <p:nvSpPr>
          <p:cNvPr id="4" name="Text 1"/>
          <p:cNvSpPr/>
          <p:nvPr/>
        </p:nvSpPr>
        <p:spPr>
          <a:xfrm>
            <a:off x="514350" y="542925"/>
            <a:ext cx="8115300" cy="60342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ct val="76800"/>
              </a:lnSpc>
              <a:buNone/>
            </a:pPr>
            <a:r>
              <a:rPr lang="en-US" sz="2250" b="1" i="1" spc="-2" kern="0" dirty="0">
                <a:solidFill>
                  <a:srgbClr val="0F0F0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DEFINING SUCCESSION STORY SITS IN MANCHESTER</a:t>
            </a:r>
            <a:endParaRPr lang="en-US" sz="2250" dirty="0"/>
          </a:p>
        </p:txBody>
      </p:sp>
      <p:sp>
        <p:nvSpPr>
          <p:cNvPr id="5" name="Text 2"/>
          <p:cNvSpPr/>
          <p:nvPr/>
        </p:nvSpPr>
        <p:spPr>
          <a:xfrm>
            <a:off x="514350" y="1724992"/>
            <a:ext cx="2514600" cy="27860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buNone/>
            </a:pPr>
            <a:r>
              <a:rPr lang="en-US" sz="1700" b="1" i="1" spc="-1" kern="0" dirty="0">
                <a:solidFill>
                  <a:srgbClr val="D9022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MANCHESTER CITY</a:t>
            </a:r>
            <a:endParaRPr lang="en-US" sz="1700" dirty="0"/>
          </a:p>
        </p:txBody>
      </p:sp>
      <p:sp>
        <p:nvSpPr>
          <p:cNvPr id="6" name="Shape 3"/>
          <p:cNvSpPr/>
          <p:nvPr/>
        </p:nvSpPr>
        <p:spPr>
          <a:xfrm>
            <a:off x="514350" y="2117899"/>
            <a:ext cx="2514600" cy="887220"/>
          </a:xfrm>
          <a:prstGeom prst="rect">
            <a:avLst/>
          </a:prstGeom>
          <a:solidFill>
            <a:srgbClr val="0F0F0F"/>
          </a:solidFill>
          <a:ln/>
        </p:spPr>
      </p:sp>
      <p:sp>
        <p:nvSpPr>
          <p:cNvPr id="7" name="Text 4"/>
          <p:cNvSpPr/>
          <p:nvPr/>
        </p:nvSpPr>
        <p:spPr>
          <a:xfrm>
            <a:off x="657225" y="2232199"/>
            <a:ext cx="2228850" cy="179989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ct val="112000"/>
              </a:lnSpc>
              <a:buNone/>
            </a:pPr>
            <a:r>
              <a:rPr lang="en-US" sz="900" b="1" dirty="0">
                <a:solidFill>
                  <a:srgbClr val="00E6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ENZO MARESCA</a:t>
            </a:r>
            <a:endParaRPr lang="en-US" sz="900" dirty="0"/>
          </a:p>
        </p:txBody>
      </p:sp>
      <p:sp>
        <p:nvSpPr>
          <p:cNvPr id="8" name="Text 5"/>
          <p:cNvSpPr/>
          <p:nvPr/>
        </p:nvSpPr>
        <p:spPr>
          <a:xfrm>
            <a:off x="657225" y="2455050"/>
            <a:ext cx="2036304" cy="121444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ct val="112000"/>
              </a:lnSpc>
              <a:buNone/>
            </a:pPr>
            <a:r>
              <a:rPr lang="en-US" sz="750" b="1" dirty="0">
                <a:solidFill>
                  <a:srgbClr val="EBEBE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SUCCEEDS PEP GUARDIOLA, ENDING</a:t>
            </a:r>
            <a:endParaRPr lang="en-US" sz="750" dirty="0"/>
          </a:p>
        </p:txBody>
      </p:sp>
      <p:sp>
        <p:nvSpPr>
          <p:cNvPr id="9" name="Text 6"/>
          <p:cNvSpPr/>
          <p:nvPr/>
        </p:nvSpPr>
        <p:spPr>
          <a:xfrm>
            <a:off x="657225" y="2605069"/>
            <a:ext cx="1900572" cy="121444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ct val="112000"/>
              </a:lnSpc>
              <a:buNone/>
            </a:pPr>
            <a:r>
              <a:rPr lang="en-US" sz="750" b="1" dirty="0">
                <a:solidFill>
                  <a:srgbClr val="EBEBE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THE LEAGUE'S LONGEST-RUNNING</a:t>
            </a:r>
            <a:endParaRPr lang="en-US" sz="750" dirty="0"/>
          </a:p>
        </p:txBody>
      </p:sp>
      <p:sp>
        <p:nvSpPr>
          <p:cNvPr id="10" name="Text 7"/>
          <p:cNvSpPr/>
          <p:nvPr/>
        </p:nvSpPr>
        <p:spPr>
          <a:xfrm>
            <a:off x="657225" y="2755088"/>
            <a:ext cx="1018152" cy="121444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ct val="112000"/>
              </a:lnSpc>
              <a:buNone/>
            </a:pPr>
            <a:r>
              <a:rPr lang="en-US" sz="750" b="1" dirty="0">
                <a:solidFill>
                  <a:srgbClr val="EBEBE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MANAGERIAL ERA.</a:t>
            </a:r>
            <a:endParaRPr lang="en-US" sz="750" dirty="0"/>
          </a:p>
        </p:txBody>
      </p:sp>
      <p:sp>
        <p:nvSpPr>
          <p:cNvPr id="11" name="Shape 8"/>
          <p:cNvSpPr/>
          <p:nvPr/>
        </p:nvSpPr>
        <p:spPr>
          <a:xfrm>
            <a:off x="514350" y="3176569"/>
            <a:ext cx="588745" cy="163190"/>
          </a:xfrm>
          <a:prstGeom prst="rect">
            <a:avLst/>
          </a:prstGeom>
          <a:solidFill>
            <a:srgbClr val="0F0F0F"/>
          </a:solidFill>
          <a:ln/>
        </p:spPr>
      </p:sp>
      <p:sp>
        <p:nvSpPr>
          <p:cNvPr id="12" name="Text 9"/>
          <p:cNvSpPr/>
          <p:nvPr/>
        </p:nvSpPr>
        <p:spPr>
          <a:xfrm>
            <a:off x="514350" y="3176569"/>
            <a:ext cx="588745" cy="163190"/>
          </a:xfrm>
          <a:prstGeom prst="rect">
            <a:avLst/>
          </a:prstGeom>
          <a:noFill/>
          <a:ln/>
        </p:spPr>
        <p:txBody>
          <a:bodyPr wrap="none" lIns="51054" tIns="17018" rIns="51054" bIns="17018" rtlCol="0" anchor="t">
            <a:spAutoFit/>
          </a:bodyPr>
          <a:lstStyle/>
          <a:p>
            <a:pPr algn="l" indent="0" marL="0">
              <a:lnSpc>
                <a:spcPct val="116000"/>
              </a:lnSpc>
              <a:buNone/>
            </a:pPr>
            <a:r>
              <a:rPr lang="en-US" sz="650" b="1" spc="1" kern="0" dirty="0">
                <a:solidFill>
                  <a:srgbClr val="EBEBE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INCOMING</a:t>
            </a:r>
            <a:endParaRPr lang="en-US" sz="650" dirty="0"/>
          </a:p>
        </p:txBody>
      </p:sp>
      <p:sp>
        <p:nvSpPr>
          <p:cNvPr id="13" name="Text 10"/>
          <p:cNvSpPr/>
          <p:nvPr/>
        </p:nvSpPr>
        <p:spPr>
          <a:xfrm>
            <a:off x="514350" y="3411196"/>
            <a:ext cx="2507903" cy="121444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ct val="116000"/>
              </a:lnSpc>
              <a:buNone/>
            </a:pPr>
            <a:r>
              <a:rPr lang="en-US" sz="750" b="1" dirty="0">
                <a:solidFill>
                  <a:srgbClr val="0F0F0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Elliot Anderson arrives from Nottingham</a:t>
            </a:r>
            <a:endParaRPr lang="en-US" sz="750" dirty="0"/>
          </a:p>
        </p:txBody>
      </p:sp>
      <p:sp>
        <p:nvSpPr>
          <p:cNvPr id="14" name="Text 11"/>
          <p:cNvSpPr/>
          <p:nvPr/>
        </p:nvSpPr>
        <p:spPr>
          <a:xfrm>
            <a:off x="514350" y="3566573"/>
            <a:ext cx="450168" cy="121444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ct val="116000"/>
              </a:lnSpc>
              <a:buNone/>
            </a:pPr>
            <a:r>
              <a:rPr lang="en-US" sz="750" b="1" dirty="0">
                <a:solidFill>
                  <a:srgbClr val="0F0F0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Forest.</a:t>
            </a:r>
            <a:endParaRPr lang="en-US" sz="750" dirty="0"/>
          </a:p>
        </p:txBody>
      </p:sp>
      <p:sp>
        <p:nvSpPr>
          <p:cNvPr id="15" name="Shape 12"/>
          <p:cNvSpPr/>
          <p:nvPr/>
        </p:nvSpPr>
        <p:spPr>
          <a:xfrm>
            <a:off x="514350" y="3948764"/>
            <a:ext cx="903126" cy="163190"/>
          </a:xfrm>
          <a:prstGeom prst="rect">
            <a:avLst/>
          </a:prstGeom>
          <a:solidFill>
            <a:srgbClr val="0F0F0F"/>
          </a:solidFill>
          <a:ln/>
        </p:spPr>
      </p:sp>
      <p:sp>
        <p:nvSpPr>
          <p:cNvPr id="16" name="Text 13"/>
          <p:cNvSpPr/>
          <p:nvPr/>
        </p:nvSpPr>
        <p:spPr>
          <a:xfrm>
            <a:off x="514350" y="3948764"/>
            <a:ext cx="903126" cy="163190"/>
          </a:xfrm>
          <a:prstGeom prst="rect">
            <a:avLst/>
          </a:prstGeom>
          <a:noFill/>
          <a:ln/>
        </p:spPr>
        <p:txBody>
          <a:bodyPr wrap="none" lIns="51054" tIns="17018" rIns="51054" bIns="17018" rtlCol="0" anchor="t">
            <a:spAutoFit/>
          </a:bodyPr>
          <a:lstStyle/>
          <a:p>
            <a:pPr algn="l" indent="0" marL="0">
              <a:lnSpc>
                <a:spcPct val="116000"/>
              </a:lnSpc>
              <a:buNone/>
            </a:pPr>
            <a:r>
              <a:rPr lang="en-US" sz="650" b="1" spc="1" kern="0" dirty="0">
                <a:solidFill>
                  <a:srgbClr val="EBEBE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OUTGOING CORE</a:t>
            </a:r>
            <a:endParaRPr lang="en-US" sz="650" dirty="0"/>
          </a:p>
        </p:txBody>
      </p:sp>
      <p:sp>
        <p:nvSpPr>
          <p:cNvPr id="17" name="Text 14"/>
          <p:cNvSpPr/>
          <p:nvPr/>
        </p:nvSpPr>
        <p:spPr>
          <a:xfrm>
            <a:off x="514350" y="4183391"/>
            <a:ext cx="2443609" cy="121444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ct val="116000"/>
              </a:lnSpc>
              <a:buNone/>
            </a:pPr>
            <a:r>
              <a:rPr lang="en-US" sz="750" b="1" dirty="0">
                <a:solidFill>
                  <a:srgbClr val="0F0F0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The senior squad loses Bernardo Silva,</a:t>
            </a:r>
            <a:endParaRPr lang="en-US" sz="750" dirty="0"/>
          </a:p>
        </p:txBody>
      </p:sp>
      <p:sp>
        <p:nvSpPr>
          <p:cNvPr id="18" name="Text 15"/>
          <p:cNvSpPr/>
          <p:nvPr/>
        </p:nvSpPr>
        <p:spPr>
          <a:xfrm>
            <a:off x="514350" y="4338768"/>
            <a:ext cx="2379259" cy="121444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ct val="116000"/>
              </a:lnSpc>
              <a:buNone/>
            </a:pPr>
            <a:r>
              <a:rPr lang="en-US" sz="750" b="1" dirty="0">
                <a:solidFill>
                  <a:srgbClr val="0F0F0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John Stones, Manuel Akanji and Nathan</a:t>
            </a:r>
            <a:endParaRPr lang="en-US" sz="750" dirty="0"/>
          </a:p>
        </p:txBody>
      </p:sp>
      <p:sp>
        <p:nvSpPr>
          <p:cNvPr id="19" name="Text 16"/>
          <p:cNvSpPr/>
          <p:nvPr/>
        </p:nvSpPr>
        <p:spPr>
          <a:xfrm>
            <a:off x="514350" y="4494144"/>
            <a:ext cx="257231" cy="121444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ct val="116000"/>
              </a:lnSpc>
              <a:buNone/>
            </a:pPr>
            <a:r>
              <a:rPr lang="en-US" sz="750" b="1" dirty="0">
                <a:solidFill>
                  <a:srgbClr val="0F0F0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Ake.</a:t>
            </a:r>
            <a:endParaRPr lang="en-US" sz="750" dirty="0"/>
          </a:p>
        </p:txBody>
      </p:sp>
      <p:sp>
        <p:nvSpPr>
          <p:cNvPr id="20" name="Text 17"/>
          <p:cNvSpPr/>
          <p:nvPr/>
        </p:nvSpPr>
        <p:spPr>
          <a:xfrm>
            <a:off x="3314700" y="1724992"/>
            <a:ext cx="2514600" cy="27860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buNone/>
            </a:pPr>
            <a:r>
              <a:rPr lang="en-US" sz="1700" b="1" i="1" spc="-1" kern="0" dirty="0">
                <a:solidFill>
                  <a:srgbClr val="D9022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LIVERPOOL</a:t>
            </a:r>
            <a:endParaRPr lang="en-US" sz="1700" dirty="0"/>
          </a:p>
        </p:txBody>
      </p:sp>
      <p:sp>
        <p:nvSpPr>
          <p:cNvPr id="21" name="Shape 18"/>
          <p:cNvSpPr/>
          <p:nvPr/>
        </p:nvSpPr>
        <p:spPr>
          <a:xfrm>
            <a:off x="3314700" y="2117899"/>
            <a:ext cx="2514600" cy="737202"/>
          </a:xfrm>
          <a:prstGeom prst="rect">
            <a:avLst/>
          </a:prstGeom>
          <a:solidFill>
            <a:srgbClr val="0F0F0F"/>
          </a:solidFill>
          <a:ln/>
        </p:spPr>
      </p:sp>
      <p:sp>
        <p:nvSpPr>
          <p:cNvPr id="22" name="Text 19"/>
          <p:cNvSpPr/>
          <p:nvPr/>
        </p:nvSpPr>
        <p:spPr>
          <a:xfrm>
            <a:off x="3457575" y="2232199"/>
            <a:ext cx="2228850" cy="179989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ct val="112000"/>
              </a:lnSpc>
              <a:buNone/>
            </a:pPr>
            <a:r>
              <a:rPr lang="en-US" sz="900" b="1" dirty="0">
                <a:solidFill>
                  <a:srgbClr val="00E6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ANDONI IRAOLA</a:t>
            </a:r>
            <a:endParaRPr lang="en-US" sz="900" dirty="0"/>
          </a:p>
        </p:txBody>
      </p:sp>
      <p:sp>
        <p:nvSpPr>
          <p:cNvPr id="23" name="Text 20"/>
          <p:cNvSpPr/>
          <p:nvPr/>
        </p:nvSpPr>
        <p:spPr>
          <a:xfrm>
            <a:off x="3457575" y="2455050"/>
            <a:ext cx="1900572" cy="121444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ct val="112000"/>
              </a:lnSpc>
              <a:buNone/>
            </a:pPr>
            <a:r>
              <a:rPr lang="en-US" sz="750" b="1" dirty="0">
                <a:solidFill>
                  <a:srgbClr val="EBEBE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TAKES OVER FROM ARNE SLOT TO</a:t>
            </a:r>
            <a:endParaRPr lang="en-US" sz="750" dirty="0"/>
          </a:p>
        </p:txBody>
      </p:sp>
      <p:sp>
        <p:nvSpPr>
          <p:cNvPr id="24" name="Text 21"/>
          <p:cNvSpPr/>
          <p:nvPr/>
        </p:nvSpPr>
        <p:spPr>
          <a:xfrm>
            <a:off x="3457575" y="2605069"/>
            <a:ext cx="2104169" cy="121444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ct val="112000"/>
              </a:lnSpc>
              <a:buNone/>
            </a:pPr>
            <a:r>
              <a:rPr lang="en-US" sz="750" b="1" dirty="0">
                <a:solidFill>
                  <a:srgbClr val="EBEBE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LEAD THE POST-KLOPP TRANSITION.</a:t>
            </a:r>
            <a:endParaRPr lang="en-US" sz="750" dirty="0"/>
          </a:p>
        </p:txBody>
      </p:sp>
      <p:sp>
        <p:nvSpPr>
          <p:cNvPr id="25" name="Shape 22"/>
          <p:cNvSpPr/>
          <p:nvPr/>
        </p:nvSpPr>
        <p:spPr>
          <a:xfrm>
            <a:off x="3314700" y="3026550"/>
            <a:ext cx="588745" cy="163190"/>
          </a:xfrm>
          <a:prstGeom prst="rect">
            <a:avLst/>
          </a:prstGeom>
          <a:solidFill>
            <a:srgbClr val="0F0F0F"/>
          </a:solidFill>
          <a:ln/>
        </p:spPr>
      </p:sp>
      <p:sp>
        <p:nvSpPr>
          <p:cNvPr id="26" name="Text 23"/>
          <p:cNvSpPr/>
          <p:nvPr/>
        </p:nvSpPr>
        <p:spPr>
          <a:xfrm>
            <a:off x="3314700" y="3026550"/>
            <a:ext cx="588745" cy="163190"/>
          </a:xfrm>
          <a:prstGeom prst="rect">
            <a:avLst/>
          </a:prstGeom>
          <a:noFill/>
          <a:ln/>
        </p:spPr>
        <p:txBody>
          <a:bodyPr wrap="none" lIns="51054" tIns="17018" rIns="51054" bIns="17018" rtlCol="0" anchor="t">
            <a:spAutoFit/>
          </a:bodyPr>
          <a:lstStyle/>
          <a:p>
            <a:pPr algn="l" indent="0" marL="0">
              <a:lnSpc>
                <a:spcPct val="116000"/>
              </a:lnSpc>
              <a:buNone/>
            </a:pPr>
            <a:r>
              <a:rPr lang="en-US" sz="650" b="1" spc="1" kern="0" dirty="0">
                <a:solidFill>
                  <a:srgbClr val="EBEBE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INCOMING</a:t>
            </a:r>
            <a:endParaRPr lang="en-US" sz="650" dirty="0"/>
          </a:p>
        </p:txBody>
      </p:sp>
      <p:sp>
        <p:nvSpPr>
          <p:cNvPr id="27" name="Text 24"/>
          <p:cNvSpPr/>
          <p:nvPr/>
        </p:nvSpPr>
        <p:spPr>
          <a:xfrm>
            <a:off x="3314700" y="3261178"/>
            <a:ext cx="2507903" cy="121444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ct val="116000"/>
              </a:lnSpc>
              <a:buNone/>
            </a:pPr>
            <a:r>
              <a:rPr lang="en-US" sz="750" b="1" dirty="0">
                <a:solidFill>
                  <a:srgbClr val="0F0F0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Jeremy Jacquet is the headline incoming</a:t>
            </a:r>
            <a:endParaRPr lang="en-US" sz="750" dirty="0"/>
          </a:p>
        </p:txBody>
      </p:sp>
      <p:sp>
        <p:nvSpPr>
          <p:cNvPr id="28" name="Text 25"/>
          <p:cNvSpPr/>
          <p:nvPr/>
        </p:nvSpPr>
        <p:spPr>
          <a:xfrm>
            <a:off x="3314700" y="3416554"/>
            <a:ext cx="771692" cy="121444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ct val="116000"/>
              </a:lnSpc>
              <a:buNone/>
            </a:pPr>
            <a:r>
              <a:rPr lang="en-US" sz="750" b="1" dirty="0">
                <a:solidFill>
                  <a:srgbClr val="0F0F0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centre-back.</a:t>
            </a:r>
            <a:endParaRPr lang="en-US" sz="750" dirty="0"/>
          </a:p>
        </p:txBody>
      </p:sp>
      <p:sp>
        <p:nvSpPr>
          <p:cNvPr id="29" name="Shape 26"/>
          <p:cNvSpPr/>
          <p:nvPr/>
        </p:nvSpPr>
        <p:spPr>
          <a:xfrm>
            <a:off x="3314700" y="3798745"/>
            <a:ext cx="903126" cy="163190"/>
          </a:xfrm>
          <a:prstGeom prst="rect">
            <a:avLst/>
          </a:prstGeom>
          <a:solidFill>
            <a:srgbClr val="0F0F0F"/>
          </a:solidFill>
          <a:ln/>
        </p:spPr>
      </p:sp>
      <p:sp>
        <p:nvSpPr>
          <p:cNvPr id="30" name="Text 27"/>
          <p:cNvSpPr/>
          <p:nvPr/>
        </p:nvSpPr>
        <p:spPr>
          <a:xfrm>
            <a:off x="3314700" y="3798745"/>
            <a:ext cx="903126" cy="163190"/>
          </a:xfrm>
          <a:prstGeom prst="rect">
            <a:avLst/>
          </a:prstGeom>
          <a:noFill/>
          <a:ln/>
        </p:spPr>
        <p:txBody>
          <a:bodyPr wrap="none" lIns="51054" tIns="17018" rIns="51054" bIns="17018" rtlCol="0" anchor="t">
            <a:spAutoFit/>
          </a:bodyPr>
          <a:lstStyle/>
          <a:p>
            <a:pPr algn="l" indent="0" marL="0">
              <a:lnSpc>
                <a:spcPct val="116000"/>
              </a:lnSpc>
              <a:buNone/>
            </a:pPr>
            <a:r>
              <a:rPr lang="en-US" sz="650" b="1" spc="1" kern="0" dirty="0">
                <a:solidFill>
                  <a:srgbClr val="EBEBE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OUTGOING CORE</a:t>
            </a:r>
            <a:endParaRPr lang="en-US" sz="650" dirty="0"/>
          </a:p>
        </p:txBody>
      </p:sp>
      <p:sp>
        <p:nvSpPr>
          <p:cNvPr id="31" name="Text 28"/>
          <p:cNvSpPr/>
          <p:nvPr/>
        </p:nvSpPr>
        <p:spPr>
          <a:xfrm>
            <a:off x="3314700" y="4033372"/>
            <a:ext cx="2122084" cy="121444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ct val="116000"/>
              </a:lnSpc>
              <a:buNone/>
            </a:pPr>
            <a:r>
              <a:rPr lang="en-US" sz="750" b="1" dirty="0">
                <a:solidFill>
                  <a:srgbClr val="0F0F0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Mohamed Salah, Andy Robertson and</a:t>
            </a:r>
            <a:endParaRPr lang="en-US" sz="750" dirty="0"/>
          </a:p>
        </p:txBody>
      </p:sp>
      <p:sp>
        <p:nvSpPr>
          <p:cNvPr id="32" name="Text 29"/>
          <p:cNvSpPr/>
          <p:nvPr/>
        </p:nvSpPr>
        <p:spPr>
          <a:xfrm>
            <a:off x="3314700" y="4188749"/>
            <a:ext cx="1993441" cy="121444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ct val="116000"/>
              </a:lnSpc>
              <a:buNone/>
            </a:pPr>
            <a:r>
              <a:rPr lang="en-US" sz="750" b="1" dirty="0">
                <a:solidFill>
                  <a:srgbClr val="0F0F0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Ibrahima Konate depart Anfield.</a:t>
            </a:r>
            <a:endParaRPr lang="en-US" sz="750" dirty="0"/>
          </a:p>
        </p:txBody>
      </p:sp>
      <p:sp>
        <p:nvSpPr>
          <p:cNvPr id="33" name="Text 30"/>
          <p:cNvSpPr/>
          <p:nvPr/>
        </p:nvSpPr>
        <p:spPr>
          <a:xfrm>
            <a:off x="6115050" y="1724992"/>
            <a:ext cx="2514600" cy="27860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buNone/>
            </a:pPr>
            <a:r>
              <a:rPr lang="en-US" sz="1700" b="1" i="1" spc="-1" kern="0" dirty="0">
                <a:solidFill>
                  <a:srgbClr val="D9022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CHELSEA</a:t>
            </a:r>
            <a:endParaRPr lang="en-US" sz="1700" dirty="0"/>
          </a:p>
        </p:txBody>
      </p:sp>
      <p:sp>
        <p:nvSpPr>
          <p:cNvPr id="34" name="Shape 31"/>
          <p:cNvSpPr/>
          <p:nvPr/>
        </p:nvSpPr>
        <p:spPr>
          <a:xfrm>
            <a:off x="6115050" y="2117899"/>
            <a:ext cx="2514600" cy="887220"/>
          </a:xfrm>
          <a:prstGeom prst="rect">
            <a:avLst/>
          </a:prstGeom>
          <a:solidFill>
            <a:srgbClr val="0F0F0F"/>
          </a:solidFill>
          <a:ln/>
        </p:spPr>
      </p:sp>
      <p:sp>
        <p:nvSpPr>
          <p:cNvPr id="35" name="Text 32"/>
          <p:cNvSpPr/>
          <p:nvPr/>
        </p:nvSpPr>
        <p:spPr>
          <a:xfrm>
            <a:off x="6257925" y="2232199"/>
            <a:ext cx="2228850" cy="179989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ct val="112000"/>
              </a:lnSpc>
              <a:buNone/>
            </a:pPr>
            <a:r>
              <a:rPr lang="en-US" sz="900" b="1" dirty="0">
                <a:solidFill>
                  <a:srgbClr val="00E6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XABI ALONSO</a:t>
            </a:r>
            <a:endParaRPr lang="en-US" sz="900" dirty="0"/>
          </a:p>
        </p:txBody>
      </p:sp>
      <p:sp>
        <p:nvSpPr>
          <p:cNvPr id="36" name="Text 33"/>
          <p:cNvSpPr/>
          <p:nvPr/>
        </p:nvSpPr>
        <p:spPr>
          <a:xfrm>
            <a:off x="6257925" y="2455050"/>
            <a:ext cx="2172035" cy="121444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ct val="112000"/>
              </a:lnSpc>
              <a:buNone/>
            </a:pPr>
            <a:r>
              <a:rPr lang="en-US" sz="750" b="1" dirty="0">
                <a:solidFill>
                  <a:srgbClr val="EBEBE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BEGINS HIS TENURE WITH A MANDATE</a:t>
            </a:r>
            <a:endParaRPr lang="en-US" sz="750" dirty="0"/>
          </a:p>
        </p:txBody>
      </p:sp>
      <p:sp>
        <p:nvSpPr>
          <p:cNvPr id="37" name="Text 34"/>
          <p:cNvSpPr/>
          <p:nvPr/>
        </p:nvSpPr>
        <p:spPr>
          <a:xfrm>
            <a:off x="6257925" y="2605069"/>
            <a:ext cx="2104169" cy="121444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ct val="112000"/>
              </a:lnSpc>
              <a:buNone/>
            </a:pPr>
            <a:r>
              <a:rPr lang="en-US" sz="750" b="1" dirty="0">
                <a:solidFill>
                  <a:srgbClr val="EBEBE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TO RESHAPE THE SQUAD'S TACTICAL</a:t>
            </a:r>
            <a:endParaRPr lang="en-US" sz="750" dirty="0"/>
          </a:p>
        </p:txBody>
      </p:sp>
      <p:sp>
        <p:nvSpPr>
          <p:cNvPr id="38" name="Text 35"/>
          <p:cNvSpPr/>
          <p:nvPr/>
        </p:nvSpPr>
        <p:spPr>
          <a:xfrm>
            <a:off x="6257925" y="2755088"/>
            <a:ext cx="610902" cy="121444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ct val="112000"/>
              </a:lnSpc>
              <a:buNone/>
            </a:pPr>
            <a:r>
              <a:rPr lang="en-US" sz="750" b="1" dirty="0">
                <a:solidFill>
                  <a:srgbClr val="EBEBE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IDENTITY.</a:t>
            </a:r>
            <a:endParaRPr lang="en-US" sz="750" dirty="0"/>
          </a:p>
        </p:txBody>
      </p:sp>
      <p:sp>
        <p:nvSpPr>
          <p:cNvPr id="39" name="Shape 36"/>
          <p:cNvSpPr/>
          <p:nvPr/>
        </p:nvSpPr>
        <p:spPr>
          <a:xfrm>
            <a:off x="6115050" y="3176569"/>
            <a:ext cx="903126" cy="163190"/>
          </a:xfrm>
          <a:prstGeom prst="rect">
            <a:avLst/>
          </a:prstGeom>
          <a:solidFill>
            <a:srgbClr val="0F0F0F"/>
          </a:solidFill>
          <a:ln/>
        </p:spPr>
      </p:sp>
      <p:sp>
        <p:nvSpPr>
          <p:cNvPr id="40" name="Text 37"/>
          <p:cNvSpPr/>
          <p:nvPr/>
        </p:nvSpPr>
        <p:spPr>
          <a:xfrm>
            <a:off x="6115050" y="3176569"/>
            <a:ext cx="903126" cy="163190"/>
          </a:xfrm>
          <a:prstGeom prst="rect">
            <a:avLst/>
          </a:prstGeom>
          <a:noFill/>
          <a:ln/>
        </p:spPr>
        <p:txBody>
          <a:bodyPr wrap="none" lIns="51054" tIns="17018" rIns="51054" bIns="17018" rtlCol="0" anchor="t">
            <a:spAutoFit/>
          </a:bodyPr>
          <a:lstStyle/>
          <a:p>
            <a:pPr algn="l" indent="0" marL="0">
              <a:lnSpc>
                <a:spcPct val="116000"/>
              </a:lnSpc>
              <a:buNone/>
            </a:pPr>
            <a:r>
              <a:rPr lang="en-US" sz="650" b="1" spc="1" kern="0" dirty="0">
                <a:solidFill>
                  <a:srgbClr val="EBEBE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INCOMING CORE</a:t>
            </a:r>
            <a:endParaRPr lang="en-US" sz="650" dirty="0"/>
          </a:p>
        </p:txBody>
      </p:sp>
      <p:sp>
        <p:nvSpPr>
          <p:cNvPr id="41" name="Text 38"/>
          <p:cNvSpPr/>
          <p:nvPr/>
        </p:nvSpPr>
        <p:spPr>
          <a:xfrm>
            <a:off x="6115050" y="3411196"/>
            <a:ext cx="2314966" cy="121444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ct val="116000"/>
              </a:lnSpc>
              <a:buNone/>
            </a:pPr>
            <a:r>
              <a:rPr lang="en-US" sz="750" b="1" dirty="0">
                <a:solidFill>
                  <a:srgbClr val="0F0F0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Morgan Rogers, Geovany Quenda, Marco</a:t>
            </a:r>
            <a:endParaRPr lang="en-US" sz="750" dirty="0"/>
          </a:p>
        </p:txBody>
      </p:sp>
      <p:sp>
        <p:nvSpPr>
          <p:cNvPr id="42" name="Text 39"/>
          <p:cNvSpPr/>
          <p:nvPr/>
        </p:nvSpPr>
        <p:spPr>
          <a:xfrm>
            <a:off x="6115050" y="3566573"/>
            <a:ext cx="2443609" cy="121444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ct val="116000"/>
              </a:lnSpc>
              <a:buNone/>
            </a:pPr>
            <a:r>
              <a:rPr lang="en-US" sz="750" b="1" dirty="0">
                <a:solidFill>
                  <a:srgbClr val="0F0F0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Palestra, Maxence Lacroix and Emmanuel</a:t>
            </a:r>
            <a:endParaRPr lang="en-US" sz="750" dirty="0"/>
          </a:p>
        </p:txBody>
      </p:sp>
      <p:sp>
        <p:nvSpPr>
          <p:cNvPr id="43" name="Text 40"/>
          <p:cNvSpPr/>
          <p:nvPr/>
        </p:nvSpPr>
        <p:spPr>
          <a:xfrm>
            <a:off x="6115050" y="3721950"/>
            <a:ext cx="2186378" cy="121444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ct val="116000"/>
              </a:lnSpc>
              <a:buNone/>
            </a:pPr>
            <a:r>
              <a:rPr lang="en-US" sz="750" b="1" dirty="0">
                <a:solidFill>
                  <a:srgbClr val="0F0F0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Emegha added to reshape the squad.</a:t>
            </a:r>
            <a:endParaRPr lang="en-US" sz="750" dirty="0"/>
          </a:p>
        </p:txBody>
      </p:sp>
      <p:sp>
        <p:nvSpPr>
          <p:cNvPr id="44" name="Text 41"/>
          <p:cNvSpPr/>
          <p:nvPr/>
        </p:nvSpPr>
        <p:spPr>
          <a:xfrm>
            <a:off x="514350" y="4779169"/>
            <a:ext cx="8115300" cy="307181"/>
          </a:xfrm>
          <a:prstGeom prst="rect">
            <a:avLst/>
          </a:prstGeom>
          <a:noFill/>
          <a:ln/>
        </p:spPr>
        <p:txBody>
          <a:bodyPr wrap="square" lIns="0" tIns="102108" rIns="0" bIns="0" rtlCol="0" anchor="t">
            <a:spAutoFit/>
          </a:bodyPr>
          <a:lstStyle/>
          <a:p>
            <a:pPr algn="l" indent="0" marL="0">
              <a:buNone/>
            </a:pPr>
            <a:r>
              <a:rPr lang="en-US" sz="600" b="1" dirty="0">
                <a:solidFill>
                  <a:srgbClr val="D90228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Source: Premier League, 5 Aug / 14 Aug / 17 Jun 2026 [2][3][4]</a:t>
            </a:r>
            <a:endParaRPr lang="en-US" sz="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14350" y="385763"/>
            <a:ext cx="8115300" cy="1071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buNone/>
            </a:pPr>
            <a:r>
              <a:rPr lang="en-US" sz="650" b="1" spc="1" kern="0" dirty="0">
                <a:solidFill>
                  <a:srgbClr val="D90228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06 / PLAYER MOVEMENT</a:t>
            </a:r>
            <a:endParaRPr lang="en-US" sz="650" dirty="0"/>
          </a:p>
        </p:txBody>
      </p:sp>
      <p:sp>
        <p:nvSpPr>
          <p:cNvPr id="4" name="Text 1"/>
          <p:cNvSpPr/>
          <p:nvPr/>
        </p:nvSpPr>
        <p:spPr>
          <a:xfrm>
            <a:off x="514350" y="564356"/>
            <a:ext cx="7143750" cy="62429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ct val="76000"/>
              </a:lnSpc>
              <a:buNone/>
            </a:pPr>
            <a:r>
              <a:rPr lang="en-US" sz="2350" b="1" i="1" spc="-2" kern="0" dirty="0">
                <a:solidFill>
                  <a:srgbClr val="0F0F0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PLAYER MOVEMENT IS ALTERING THE COMPETITIVE MAP</a:t>
            </a:r>
            <a:endParaRPr lang="en-US" sz="2350" dirty="0"/>
          </a:p>
        </p:txBody>
      </p:sp>
      <p:sp>
        <p:nvSpPr>
          <p:cNvPr id="5" name="Shape 2"/>
          <p:cNvSpPr/>
          <p:nvPr/>
        </p:nvSpPr>
        <p:spPr>
          <a:xfrm>
            <a:off x="514350" y="1695859"/>
            <a:ext cx="2509131" cy="600075"/>
          </a:xfrm>
          <a:prstGeom prst="rect">
            <a:avLst/>
          </a:prstGeom>
          <a:solidFill>
            <a:srgbClr val="0F0F0F"/>
          </a:solidFill>
          <a:ln/>
        </p:spPr>
      </p:sp>
      <p:sp>
        <p:nvSpPr>
          <p:cNvPr id="6" name="Text 3"/>
          <p:cNvSpPr/>
          <p:nvPr/>
        </p:nvSpPr>
        <p:spPr>
          <a:xfrm>
            <a:off x="657225" y="1906600"/>
            <a:ext cx="963178" cy="178594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buNone/>
            </a:pPr>
            <a:r>
              <a:rPr lang="en-US" sz="1100" b="1" i="1" dirty="0">
                <a:solidFill>
                  <a:srgbClr val="00E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NEWCASTLE</a:t>
            </a:r>
            <a:endParaRPr lang="en-US" sz="1100" dirty="0"/>
          </a:p>
        </p:txBody>
      </p:sp>
      <p:sp>
        <p:nvSpPr>
          <p:cNvPr id="7" name="Text 4"/>
          <p:cNvSpPr/>
          <p:nvPr/>
        </p:nvSpPr>
        <p:spPr>
          <a:xfrm>
            <a:off x="1691841" y="1888741"/>
            <a:ext cx="182166" cy="214313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D9022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→</a:t>
            </a:r>
            <a:endParaRPr lang="en-US" sz="1300" dirty="0"/>
          </a:p>
        </p:txBody>
      </p:sp>
      <p:sp>
        <p:nvSpPr>
          <p:cNvPr id="8" name="Text 5"/>
          <p:cNvSpPr/>
          <p:nvPr/>
        </p:nvSpPr>
        <p:spPr>
          <a:xfrm>
            <a:off x="1945444" y="1906600"/>
            <a:ext cx="734690" cy="178594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buNone/>
            </a:pPr>
            <a:r>
              <a:rPr lang="en-US" sz="1100" b="1" i="1" dirty="0">
                <a:solidFill>
                  <a:srgbClr val="00E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ARSENAL</a:t>
            </a:r>
            <a:endParaRPr lang="en-US" sz="1100" dirty="0"/>
          </a:p>
        </p:txBody>
      </p:sp>
      <p:sp>
        <p:nvSpPr>
          <p:cNvPr id="9" name="Text 6"/>
          <p:cNvSpPr/>
          <p:nvPr/>
        </p:nvSpPr>
        <p:spPr>
          <a:xfrm>
            <a:off x="514350" y="2467384"/>
            <a:ext cx="2437693" cy="207169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ct val="116000"/>
              </a:lnSpc>
              <a:buNone/>
            </a:pPr>
            <a:r>
              <a:rPr lang="en-US" sz="1000" b="1" dirty="0">
                <a:solidFill>
                  <a:srgbClr val="D9022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GUIMARAES DEPARTS</a:t>
            </a:r>
            <a:endParaRPr lang="en-US" sz="1000" dirty="0"/>
          </a:p>
        </p:txBody>
      </p:sp>
      <p:sp>
        <p:nvSpPr>
          <p:cNvPr id="10" name="Text 7"/>
          <p:cNvSpPr/>
          <p:nvPr/>
        </p:nvSpPr>
        <p:spPr>
          <a:xfrm>
            <a:off x="514350" y="2749562"/>
            <a:ext cx="2186378" cy="135731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ct val="116000"/>
              </a:lnSpc>
              <a:buNone/>
            </a:pPr>
            <a:r>
              <a:rPr lang="en-US" sz="850" b="1" dirty="0">
                <a:solidFill>
                  <a:srgbClr val="0F0F0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Bruno Guimaraes joins Arsenal,</a:t>
            </a:r>
            <a:endParaRPr lang="en-US" sz="850" dirty="0"/>
          </a:p>
        </p:txBody>
      </p:sp>
      <p:sp>
        <p:nvSpPr>
          <p:cNvPr id="11" name="Text 8"/>
          <p:cNvSpPr/>
          <p:nvPr/>
        </p:nvSpPr>
        <p:spPr>
          <a:xfrm>
            <a:off x="514350" y="2925645"/>
            <a:ext cx="1967712" cy="135731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ct val="116000"/>
              </a:lnSpc>
              <a:buNone/>
            </a:pPr>
            <a:r>
              <a:rPr lang="en-US" sz="850" b="1" dirty="0">
                <a:solidFill>
                  <a:srgbClr val="0F0F0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while Newcastle replace key</a:t>
            </a:r>
            <a:endParaRPr lang="en-US" sz="850" dirty="0"/>
          </a:p>
        </p:txBody>
      </p:sp>
      <p:sp>
        <p:nvSpPr>
          <p:cNvPr id="12" name="Text 9"/>
          <p:cNvSpPr/>
          <p:nvPr/>
        </p:nvSpPr>
        <p:spPr>
          <a:xfrm>
            <a:off x="514350" y="3101727"/>
            <a:ext cx="2259267" cy="135731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ct val="116000"/>
              </a:lnSpc>
              <a:buNone/>
            </a:pPr>
            <a:r>
              <a:rPr lang="en-US" sz="850" b="1" dirty="0">
                <a:solidFill>
                  <a:srgbClr val="0F0F0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outgoing midfield and attacking</a:t>
            </a:r>
            <a:endParaRPr lang="en-US" sz="850" dirty="0"/>
          </a:p>
        </p:txBody>
      </p:sp>
      <p:sp>
        <p:nvSpPr>
          <p:cNvPr id="13" name="Text 10"/>
          <p:cNvSpPr/>
          <p:nvPr/>
        </p:nvSpPr>
        <p:spPr>
          <a:xfrm>
            <a:off x="514350" y="3277809"/>
            <a:ext cx="1821991" cy="135731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ct val="116000"/>
              </a:lnSpc>
              <a:buNone/>
            </a:pPr>
            <a:r>
              <a:rPr lang="en-US" sz="850" b="1" dirty="0">
                <a:solidFill>
                  <a:srgbClr val="0F0F0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pieces with Aladji Bamba,</a:t>
            </a:r>
            <a:endParaRPr lang="en-US" sz="850" dirty="0"/>
          </a:p>
        </p:txBody>
      </p:sp>
      <p:sp>
        <p:nvSpPr>
          <p:cNvPr id="14" name="Text 11"/>
          <p:cNvSpPr/>
          <p:nvPr/>
        </p:nvSpPr>
        <p:spPr>
          <a:xfrm>
            <a:off x="514350" y="3453892"/>
            <a:ext cx="2040601" cy="135731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ct val="116000"/>
              </a:lnSpc>
              <a:buNone/>
            </a:pPr>
            <a:r>
              <a:rPr lang="en-US" sz="850" b="1" dirty="0">
                <a:solidFill>
                  <a:srgbClr val="0F0F0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Bazoumana Toure and emerging</a:t>
            </a:r>
            <a:endParaRPr lang="en-US" sz="850" dirty="0"/>
          </a:p>
        </p:txBody>
      </p:sp>
      <p:sp>
        <p:nvSpPr>
          <p:cNvPr id="15" name="Text 12"/>
          <p:cNvSpPr/>
          <p:nvPr/>
        </p:nvSpPr>
        <p:spPr>
          <a:xfrm>
            <a:off x="514350" y="3629974"/>
            <a:ext cx="1311827" cy="135731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ct val="116000"/>
              </a:lnSpc>
              <a:buNone/>
            </a:pPr>
            <a:r>
              <a:rPr lang="en-US" sz="850" b="1" dirty="0">
                <a:solidFill>
                  <a:srgbClr val="0F0F0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talent Sean Steur.</a:t>
            </a:r>
            <a:endParaRPr lang="en-US" sz="850" dirty="0"/>
          </a:p>
        </p:txBody>
      </p:sp>
      <p:sp>
        <p:nvSpPr>
          <p:cNvPr id="16" name="Shape 13"/>
          <p:cNvSpPr/>
          <p:nvPr/>
        </p:nvSpPr>
        <p:spPr>
          <a:xfrm>
            <a:off x="3309231" y="1695859"/>
            <a:ext cx="2525483" cy="600075"/>
          </a:xfrm>
          <a:prstGeom prst="rect">
            <a:avLst/>
          </a:prstGeom>
          <a:solidFill>
            <a:srgbClr val="0F0F0F"/>
          </a:solidFill>
          <a:ln/>
        </p:spPr>
      </p:sp>
      <p:sp>
        <p:nvSpPr>
          <p:cNvPr id="17" name="Text 14"/>
          <p:cNvSpPr/>
          <p:nvPr/>
        </p:nvSpPr>
        <p:spPr>
          <a:xfrm>
            <a:off x="3452106" y="1906600"/>
            <a:ext cx="963178" cy="178594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buNone/>
            </a:pPr>
            <a:r>
              <a:rPr lang="en-US" sz="1100" b="1" i="1" dirty="0">
                <a:solidFill>
                  <a:srgbClr val="00E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NEWCASTLE</a:t>
            </a:r>
            <a:endParaRPr lang="en-US" sz="1100" dirty="0"/>
          </a:p>
        </p:txBody>
      </p:sp>
      <p:sp>
        <p:nvSpPr>
          <p:cNvPr id="18" name="Text 15"/>
          <p:cNvSpPr/>
          <p:nvPr/>
        </p:nvSpPr>
        <p:spPr>
          <a:xfrm>
            <a:off x="4486721" y="1888741"/>
            <a:ext cx="182166" cy="214313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D9022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→</a:t>
            </a:r>
            <a:endParaRPr lang="en-US" sz="1300" dirty="0"/>
          </a:p>
        </p:txBody>
      </p:sp>
      <p:sp>
        <p:nvSpPr>
          <p:cNvPr id="19" name="Text 16"/>
          <p:cNvSpPr/>
          <p:nvPr/>
        </p:nvSpPr>
        <p:spPr>
          <a:xfrm>
            <a:off x="4740325" y="1906600"/>
            <a:ext cx="951514" cy="178594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buNone/>
            </a:pPr>
            <a:r>
              <a:rPr lang="en-US" sz="1100" b="1" i="1" dirty="0">
                <a:solidFill>
                  <a:srgbClr val="00E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TOTTENHAM</a:t>
            </a:r>
            <a:endParaRPr lang="en-US" sz="1100" dirty="0"/>
          </a:p>
        </p:txBody>
      </p:sp>
      <p:sp>
        <p:nvSpPr>
          <p:cNvPr id="20" name="Text 17"/>
          <p:cNvSpPr/>
          <p:nvPr/>
        </p:nvSpPr>
        <p:spPr>
          <a:xfrm>
            <a:off x="3309231" y="2467384"/>
            <a:ext cx="2454046" cy="207169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ct val="116000"/>
              </a:lnSpc>
              <a:buNone/>
            </a:pPr>
            <a:r>
              <a:rPr lang="en-US" sz="1000" b="1" dirty="0">
                <a:solidFill>
                  <a:srgbClr val="D9022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TONALI MOVES ON</a:t>
            </a:r>
            <a:endParaRPr lang="en-US" sz="1000" dirty="0"/>
          </a:p>
        </p:txBody>
      </p:sp>
      <p:sp>
        <p:nvSpPr>
          <p:cNvPr id="21" name="Text 18"/>
          <p:cNvSpPr/>
          <p:nvPr/>
        </p:nvSpPr>
        <p:spPr>
          <a:xfrm>
            <a:off x="3309231" y="2749562"/>
            <a:ext cx="2259267" cy="135731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ct val="116000"/>
              </a:lnSpc>
              <a:buNone/>
            </a:pPr>
            <a:r>
              <a:rPr lang="en-US" sz="850" b="1" dirty="0">
                <a:solidFill>
                  <a:srgbClr val="0F0F0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Sandro Tonali is part of a fast</a:t>
            </a:r>
            <a:endParaRPr lang="en-US" sz="850" dirty="0"/>
          </a:p>
        </p:txBody>
      </p:sp>
      <p:sp>
        <p:nvSpPr>
          <p:cNvPr id="22" name="Text 19"/>
          <p:cNvSpPr/>
          <p:nvPr/>
        </p:nvSpPr>
        <p:spPr>
          <a:xfrm>
            <a:off x="3309231" y="2925645"/>
            <a:ext cx="2259267" cy="135731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ct val="116000"/>
              </a:lnSpc>
              <a:buNone/>
            </a:pPr>
            <a:r>
              <a:rPr lang="en-US" sz="850" b="1" dirty="0">
                <a:solidFill>
                  <a:srgbClr val="0F0F0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Tottenham rebuild under Roberto</a:t>
            </a:r>
            <a:endParaRPr lang="en-US" sz="850" dirty="0"/>
          </a:p>
        </p:txBody>
      </p:sp>
      <p:sp>
        <p:nvSpPr>
          <p:cNvPr id="23" name="Text 20"/>
          <p:cNvSpPr/>
          <p:nvPr/>
        </p:nvSpPr>
        <p:spPr>
          <a:xfrm>
            <a:off x="3309231" y="3101727"/>
            <a:ext cx="1894880" cy="135731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ct val="116000"/>
              </a:lnSpc>
              <a:buNone/>
            </a:pPr>
            <a:r>
              <a:rPr lang="en-US" sz="850" b="1" dirty="0">
                <a:solidFill>
                  <a:srgbClr val="0F0F0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De Zerbi, alongside Mateus</a:t>
            </a:r>
            <a:endParaRPr lang="en-US" sz="850" dirty="0"/>
          </a:p>
        </p:txBody>
      </p:sp>
      <p:sp>
        <p:nvSpPr>
          <p:cNvPr id="24" name="Text 21"/>
          <p:cNvSpPr/>
          <p:nvPr/>
        </p:nvSpPr>
        <p:spPr>
          <a:xfrm>
            <a:off x="3309231" y="3277809"/>
            <a:ext cx="2186378" cy="135731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ct val="116000"/>
              </a:lnSpc>
              <a:buNone/>
            </a:pPr>
            <a:r>
              <a:rPr lang="en-US" sz="850" b="1" dirty="0">
                <a:solidFill>
                  <a:srgbClr val="0F0F0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Fernandes, Jan Paul van Hecke,</a:t>
            </a:r>
            <a:endParaRPr lang="en-US" sz="850" dirty="0"/>
          </a:p>
        </p:txBody>
      </p:sp>
      <p:sp>
        <p:nvSpPr>
          <p:cNvPr id="25" name="Text 22"/>
          <p:cNvSpPr/>
          <p:nvPr/>
        </p:nvSpPr>
        <p:spPr>
          <a:xfrm>
            <a:off x="3309231" y="3453892"/>
            <a:ext cx="2404988" cy="135731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ct val="116000"/>
              </a:lnSpc>
              <a:buNone/>
            </a:pPr>
            <a:r>
              <a:rPr lang="en-US" sz="850" b="1" dirty="0">
                <a:solidFill>
                  <a:srgbClr val="0F0F0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Marcos Senesi and Andy Robertson.</a:t>
            </a:r>
            <a:endParaRPr lang="en-US" sz="850" dirty="0"/>
          </a:p>
        </p:txBody>
      </p:sp>
      <p:sp>
        <p:nvSpPr>
          <p:cNvPr id="26" name="Shape 23"/>
          <p:cNvSpPr/>
          <p:nvPr/>
        </p:nvSpPr>
        <p:spPr>
          <a:xfrm>
            <a:off x="6120464" y="1695859"/>
            <a:ext cx="2509186" cy="600075"/>
          </a:xfrm>
          <a:prstGeom prst="rect">
            <a:avLst/>
          </a:prstGeom>
          <a:solidFill>
            <a:srgbClr val="0F0F0F"/>
          </a:solidFill>
          <a:ln/>
        </p:spPr>
      </p:sp>
      <p:sp>
        <p:nvSpPr>
          <p:cNvPr id="27" name="Text 24"/>
          <p:cNvSpPr/>
          <p:nvPr/>
        </p:nvSpPr>
        <p:spPr>
          <a:xfrm>
            <a:off x="6263339" y="1817303"/>
            <a:ext cx="749926" cy="357188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buNone/>
            </a:pPr>
            <a:r>
              <a:rPr lang="en-US" sz="1100" b="1" i="1" dirty="0">
                <a:solidFill>
                  <a:srgbClr val="00E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ASTON VILLA</a:t>
            </a:r>
            <a:endParaRPr lang="en-US" sz="1100" dirty="0"/>
          </a:p>
        </p:txBody>
      </p:sp>
      <p:sp>
        <p:nvSpPr>
          <p:cNvPr id="28" name="Text 25"/>
          <p:cNvSpPr/>
          <p:nvPr/>
        </p:nvSpPr>
        <p:spPr>
          <a:xfrm>
            <a:off x="7084702" y="1888741"/>
            <a:ext cx="182166" cy="214313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D9022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↔</a:t>
            </a:r>
            <a:endParaRPr lang="en-US" sz="1300" dirty="0"/>
          </a:p>
        </p:txBody>
      </p:sp>
      <p:sp>
        <p:nvSpPr>
          <p:cNvPr id="29" name="Text 26"/>
          <p:cNvSpPr/>
          <p:nvPr/>
        </p:nvSpPr>
        <p:spPr>
          <a:xfrm>
            <a:off x="7338306" y="1817303"/>
            <a:ext cx="1148469" cy="357188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buNone/>
            </a:pPr>
            <a:r>
              <a:rPr lang="en-US" sz="1100" b="1" i="1" dirty="0">
                <a:solidFill>
                  <a:srgbClr val="00E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CHELSEA / MAN UTD</a:t>
            </a:r>
            <a:endParaRPr lang="en-US" sz="1100" dirty="0"/>
          </a:p>
        </p:txBody>
      </p:sp>
      <p:sp>
        <p:nvSpPr>
          <p:cNvPr id="30" name="Text 27"/>
          <p:cNvSpPr/>
          <p:nvPr/>
        </p:nvSpPr>
        <p:spPr>
          <a:xfrm>
            <a:off x="6120464" y="2467384"/>
            <a:ext cx="2437749" cy="207169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ct val="116000"/>
              </a:lnSpc>
              <a:buNone/>
            </a:pPr>
            <a:r>
              <a:rPr lang="en-US" sz="1000" b="1" dirty="0">
                <a:solidFill>
                  <a:srgbClr val="D9022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MULTI-WAY EXCHANGE</a:t>
            </a:r>
            <a:endParaRPr lang="en-US" sz="1000" dirty="0"/>
          </a:p>
        </p:txBody>
      </p:sp>
      <p:sp>
        <p:nvSpPr>
          <p:cNvPr id="31" name="Text 28"/>
          <p:cNvSpPr/>
          <p:nvPr/>
        </p:nvSpPr>
        <p:spPr>
          <a:xfrm>
            <a:off x="6120464" y="2749562"/>
            <a:ext cx="2259267" cy="135731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ct val="116000"/>
              </a:lnSpc>
              <a:buNone/>
            </a:pPr>
            <a:r>
              <a:rPr lang="en-US" sz="850" b="1" dirty="0">
                <a:solidFill>
                  <a:srgbClr val="0F0F0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Morgan Rogers moves to Chelsea;</a:t>
            </a:r>
            <a:endParaRPr lang="en-US" sz="850" dirty="0"/>
          </a:p>
        </p:txBody>
      </p:sp>
      <p:sp>
        <p:nvSpPr>
          <p:cNvPr id="32" name="Text 29"/>
          <p:cNvSpPr/>
          <p:nvPr/>
        </p:nvSpPr>
        <p:spPr>
          <a:xfrm>
            <a:off x="6120464" y="2925645"/>
            <a:ext cx="2332100" cy="135731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ct val="116000"/>
              </a:lnSpc>
              <a:buNone/>
            </a:pPr>
            <a:r>
              <a:rPr lang="en-US" sz="850" b="1" dirty="0">
                <a:solidFill>
                  <a:srgbClr val="0F0F0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Youri Tielemans joins Manchester</a:t>
            </a:r>
            <a:endParaRPr lang="en-US" sz="850" dirty="0"/>
          </a:p>
        </p:txBody>
      </p:sp>
      <p:sp>
        <p:nvSpPr>
          <p:cNvPr id="33" name="Text 30"/>
          <p:cNvSpPr/>
          <p:nvPr/>
        </p:nvSpPr>
        <p:spPr>
          <a:xfrm>
            <a:off x="6120464" y="3101727"/>
            <a:ext cx="2332100" cy="135731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ct val="116000"/>
              </a:lnSpc>
              <a:buNone/>
            </a:pPr>
            <a:r>
              <a:rPr lang="en-US" sz="850" b="1" dirty="0">
                <a:solidFill>
                  <a:srgbClr val="0F0F0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United; Alejandro Garnacho moves</a:t>
            </a:r>
            <a:endParaRPr lang="en-US" sz="850" dirty="0"/>
          </a:p>
        </p:txBody>
      </p:sp>
      <p:sp>
        <p:nvSpPr>
          <p:cNvPr id="34" name="Text 31"/>
          <p:cNvSpPr/>
          <p:nvPr/>
        </p:nvSpPr>
        <p:spPr>
          <a:xfrm>
            <a:off x="6120464" y="3277809"/>
            <a:ext cx="2040601" cy="135731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ct val="116000"/>
              </a:lnSpc>
              <a:buNone/>
            </a:pPr>
            <a:r>
              <a:rPr lang="en-US" sz="850" b="1" dirty="0">
                <a:solidFill>
                  <a:srgbClr val="0F0F0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the other way to Villa on an</a:t>
            </a:r>
            <a:endParaRPr lang="en-US" sz="850" dirty="0"/>
          </a:p>
        </p:txBody>
      </p:sp>
      <p:sp>
        <p:nvSpPr>
          <p:cNvPr id="35" name="Text 32"/>
          <p:cNvSpPr/>
          <p:nvPr/>
        </p:nvSpPr>
        <p:spPr>
          <a:xfrm>
            <a:off x="6120464" y="3453892"/>
            <a:ext cx="2259267" cy="135731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ct val="116000"/>
              </a:lnSpc>
              <a:buNone/>
            </a:pPr>
            <a:r>
              <a:rPr lang="en-US" sz="850" b="1" dirty="0">
                <a:solidFill>
                  <a:srgbClr val="0F0F0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initial loan with an obligation</a:t>
            </a:r>
            <a:endParaRPr lang="en-US" sz="850" dirty="0"/>
          </a:p>
        </p:txBody>
      </p:sp>
      <p:sp>
        <p:nvSpPr>
          <p:cNvPr id="36" name="Text 33"/>
          <p:cNvSpPr/>
          <p:nvPr/>
        </p:nvSpPr>
        <p:spPr>
          <a:xfrm>
            <a:off x="6120464" y="3629974"/>
            <a:ext cx="510164" cy="135731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ct val="116000"/>
              </a:lnSpc>
              <a:buNone/>
            </a:pPr>
            <a:r>
              <a:rPr lang="en-US" sz="850" b="1" dirty="0">
                <a:solidFill>
                  <a:srgbClr val="0F0F0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to buy.</a:t>
            </a:r>
            <a:endParaRPr lang="en-US" sz="850" dirty="0"/>
          </a:p>
        </p:txBody>
      </p:sp>
      <p:sp>
        <p:nvSpPr>
          <p:cNvPr id="37" name="Text 34"/>
          <p:cNvSpPr/>
          <p:nvPr/>
        </p:nvSpPr>
        <p:spPr>
          <a:xfrm>
            <a:off x="514350" y="4700588"/>
            <a:ext cx="8115300" cy="385763"/>
          </a:xfrm>
          <a:prstGeom prst="rect">
            <a:avLst/>
          </a:prstGeom>
          <a:noFill/>
          <a:ln/>
        </p:spPr>
        <p:txBody>
          <a:bodyPr wrap="square" lIns="0" tIns="119126" rIns="0" bIns="0" rtlCol="0" anchor="t">
            <a:sp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600" b="1" dirty="0">
                <a:solidFill>
                  <a:srgbClr val="D90228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Source: Premier League, 14 Aug / 17 Jun 2026 [3][4]</a:t>
            </a:r>
            <a:endParaRPr lang="en-US" sz="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14350" y="385763"/>
            <a:ext cx="8115300" cy="1071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buNone/>
            </a:pPr>
            <a:r>
              <a:rPr lang="en-US" sz="650" b="1" spc="1" kern="0" dirty="0">
                <a:solidFill>
                  <a:srgbClr val="D90228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07 / PROMOTED RECRUITMENT</a:t>
            </a:r>
            <a:endParaRPr lang="en-US" sz="650" dirty="0"/>
          </a:p>
        </p:txBody>
      </p:sp>
      <p:sp>
        <p:nvSpPr>
          <p:cNvPr id="4" name="Text 1"/>
          <p:cNvSpPr/>
          <p:nvPr/>
        </p:nvSpPr>
        <p:spPr>
          <a:xfrm>
            <a:off x="514350" y="564356"/>
            <a:ext cx="7143750" cy="59717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ct val="76000"/>
              </a:lnSpc>
              <a:buNone/>
            </a:pPr>
            <a:r>
              <a:rPr lang="en-US" sz="2250" b="1" i="1" spc="-2" kern="0" dirty="0">
                <a:solidFill>
                  <a:srgbClr val="0F0F0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PROMOTED CLUBS ARE BUYING READINESS, NOT JUST NUMBERS</a:t>
            </a:r>
            <a:endParaRPr lang="en-US" sz="2250" dirty="0"/>
          </a:p>
        </p:txBody>
      </p:sp>
      <p:sp>
        <p:nvSpPr>
          <p:cNvPr id="5" name="Text 2"/>
          <p:cNvSpPr/>
          <p:nvPr/>
        </p:nvSpPr>
        <p:spPr>
          <a:xfrm>
            <a:off x="514350" y="1668735"/>
            <a:ext cx="2419331" cy="26431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buNone/>
            </a:pPr>
            <a:r>
              <a:rPr lang="en-US" sz="1600" b="1" i="1" spc="-1" kern="0" dirty="0">
                <a:solidFill>
                  <a:srgbClr val="D9022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COVENTRY CITY</a:t>
            </a:r>
            <a:endParaRPr lang="en-US" sz="1600" dirty="0"/>
          </a:p>
        </p:txBody>
      </p:sp>
      <p:sp>
        <p:nvSpPr>
          <p:cNvPr id="6" name="Shape 3"/>
          <p:cNvSpPr/>
          <p:nvPr/>
        </p:nvSpPr>
        <p:spPr>
          <a:xfrm>
            <a:off x="514350" y="2047354"/>
            <a:ext cx="1853357" cy="253603"/>
          </a:xfrm>
          <a:prstGeom prst="rect">
            <a:avLst/>
          </a:prstGeom>
          <a:solidFill>
            <a:srgbClr val="0F0F0F"/>
          </a:solidFill>
          <a:ln/>
        </p:spPr>
      </p:sp>
      <p:sp>
        <p:nvSpPr>
          <p:cNvPr id="7" name="Text 4"/>
          <p:cNvSpPr/>
          <p:nvPr/>
        </p:nvSpPr>
        <p:spPr>
          <a:xfrm>
            <a:off x="514350" y="2047354"/>
            <a:ext cx="1853357" cy="253603"/>
          </a:xfrm>
          <a:prstGeom prst="rect">
            <a:avLst/>
          </a:prstGeom>
          <a:noFill/>
          <a:ln/>
        </p:spPr>
        <p:txBody>
          <a:bodyPr wrap="square" lIns="119126" tIns="85090" rIns="119126" bIns="85090" rtlCol="0" anchor="t">
            <a:spAutoFit/>
          </a:bodyPr>
          <a:lstStyle/>
          <a:p>
            <a:pPr algn="l" indent="0" marL="0">
              <a:buNone/>
            </a:pPr>
            <a:r>
              <a:rPr lang="en-US" sz="700" b="1" dirty="0">
                <a:solidFill>
                  <a:srgbClr val="00E6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PREMIER LEAGUE-READY SPINE</a:t>
            </a:r>
            <a:endParaRPr lang="en-US" sz="700" dirty="0"/>
          </a:p>
        </p:txBody>
      </p:sp>
      <p:sp>
        <p:nvSpPr>
          <p:cNvPr id="8" name="Text 5"/>
          <p:cNvSpPr/>
          <p:nvPr/>
        </p:nvSpPr>
        <p:spPr>
          <a:xfrm>
            <a:off x="514350" y="2500982"/>
            <a:ext cx="2419331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800" b="1" dirty="0">
                <a:solidFill>
                  <a:srgbClr val="0F0F0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Amenda brings Champions League experience; Onyeka and Rushworth’s loans become permanent; Tchaouna adds top-flight familiarity.</a:t>
            </a:r>
            <a:endParaRPr lang="en-US" sz="800" dirty="0"/>
          </a:p>
        </p:txBody>
      </p:sp>
      <p:sp>
        <p:nvSpPr>
          <p:cNvPr id="9" name="Text 6"/>
          <p:cNvSpPr/>
          <p:nvPr/>
        </p:nvSpPr>
        <p:spPr>
          <a:xfrm>
            <a:off x="3526613" y="1668735"/>
            <a:ext cx="2112150" cy="26431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buNone/>
            </a:pPr>
            <a:r>
              <a:rPr lang="en-US" sz="1600" b="1" i="1" spc="-1" kern="0" dirty="0">
                <a:solidFill>
                  <a:srgbClr val="D9022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IPSWICH TOWN</a:t>
            </a:r>
            <a:endParaRPr lang="en-US" sz="1600" dirty="0"/>
          </a:p>
        </p:txBody>
      </p:sp>
      <p:sp>
        <p:nvSpPr>
          <p:cNvPr id="10" name="Shape 7"/>
          <p:cNvSpPr/>
          <p:nvPr/>
        </p:nvSpPr>
        <p:spPr>
          <a:xfrm>
            <a:off x="3526613" y="2047354"/>
            <a:ext cx="1471836" cy="253603"/>
          </a:xfrm>
          <a:prstGeom prst="rect">
            <a:avLst/>
          </a:prstGeom>
          <a:solidFill>
            <a:srgbClr val="0F0F0F"/>
          </a:solidFill>
          <a:ln/>
        </p:spPr>
      </p:sp>
      <p:sp>
        <p:nvSpPr>
          <p:cNvPr id="11" name="Text 8"/>
          <p:cNvSpPr/>
          <p:nvPr/>
        </p:nvSpPr>
        <p:spPr>
          <a:xfrm>
            <a:off x="3526613" y="2047354"/>
            <a:ext cx="1471836" cy="253603"/>
          </a:xfrm>
          <a:prstGeom prst="rect">
            <a:avLst/>
          </a:prstGeom>
          <a:noFill/>
          <a:ln/>
        </p:spPr>
        <p:txBody>
          <a:bodyPr wrap="square" lIns="119126" tIns="85090" rIns="119126" bIns="85090" rtlCol="0" anchor="t">
            <a:spAutoFit/>
          </a:bodyPr>
          <a:lstStyle/>
          <a:p>
            <a:pPr algn="l" indent="0" marL="0">
              <a:buNone/>
            </a:pPr>
            <a:r>
              <a:rPr lang="en-US" sz="700" b="1" dirty="0">
                <a:solidFill>
                  <a:srgbClr val="00E6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SCALE AND EXPERIENCE</a:t>
            </a:r>
            <a:endParaRPr lang="en-US" sz="700" dirty="0"/>
          </a:p>
        </p:txBody>
      </p:sp>
      <p:sp>
        <p:nvSpPr>
          <p:cNvPr id="12" name="Text 9"/>
          <p:cNvSpPr/>
          <p:nvPr/>
        </p:nvSpPr>
        <p:spPr>
          <a:xfrm>
            <a:off x="3526613" y="2500982"/>
            <a:ext cx="2112150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800" b="1" dirty="0">
                <a:solidFill>
                  <a:srgbClr val="0F0F0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Maeda brings end-product, while Diop, Florentino Luis and Sasa Lukic add established experience through the centre of the pitch.</a:t>
            </a:r>
            <a:endParaRPr lang="en-US" sz="800" dirty="0"/>
          </a:p>
        </p:txBody>
      </p:sp>
      <p:sp>
        <p:nvSpPr>
          <p:cNvPr id="13" name="Text 10"/>
          <p:cNvSpPr/>
          <p:nvPr/>
        </p:nvSpPr>
        <p:spPr>
          <a:xfrm>
            <a:off x="6231694" y="1668735"/>
            <a:ext cx="2112150" cy="26431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buNone/>
            </a:pPr>
            <a:r>
              <a:rPr lang="en-US" sz="1600" b="1" i="1" spc="-1" kern="0" dirty="0">
                <a:solidFill>
                  <a:srgbClr val="D9022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HULL CITY</a:t>
            </a:r>
            <a:endParaRPr lang="en-US" sz="1600" dirty="0"/>
          </a:p>
        </p:txBody>
      </p:sp>
      <p:sp>
        <p:nvSpPr>
          <p:cNvPr id="14" name="Shape 11"/>
          <p:cNvSpPr/>
          <p:nvPr/>
        </p:nvSpPr>
        <p:spPr>
          <a:xfrm>
            <a:off x="6231694" y="2047354"/>
            <a:ext cx="1662596" cy="253603"/>
          </a:xfrm>
          <a:prstGeom prst="rect">
            <a:avLst/>
          </a:prstGeom>
          <a:solidFill>
            <a:srgbClr val="0F0F0F"/>
          </a:solidFill>
          <a:ln/>
        </p:spPr>
      </p:sp>
      <p:sp>
        <p:nvSpPr>
          <p:cNvPr id="15" name="Text 12"/>
          <p:cNvSpPr/>
          <p:nvPr/>
        </p:nvSpPr>
        <p:spPr>
          <a:xfrm>
            <a:off x="6231694" y="2047354"/>
            <a:ext cx="1662596" cy="253603"/>
          </a:xfrm>
          <a:prstGeom prst="rect">
            <a:avLst/>
          </a:prstGeom>
          <a:noFill/>
          <a:ln/>
        </p:spPr>
        <p:txBody>
          <a:bodyPr wrap="square" lIns="119126" tIns="85090" rIns="119126" bIns="85090" rtlCol="0" anchor="t">
            <a:spAutoFit/>
          </a:bodyPr>
          <a:lstStyle/>
          <a:p>
            <a:pPr algn="l" indent="0" marL="0">
              <a:buNone/>
            </a:pPr>
            <a:r>
              <a:rPr lang="en-US" sz="700" b="1" dirty="0">
                <a:solidFill>
                  <a:srgbClr val="00E6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LEADERSHIP &amp; PROTECTION</a:t>
            </a:r>
            <a:endParaRPr lang="en-US" sz="700" dirty="0"/>
          </a:p>
        </p:txBody>
      </p:sp>
      <p:sp>
        <p:nvSpPr>
          <p:cNvPr id="16" name="Text 13"/>
          <p:cNvSpPr/>
          <p:nvPr/>
        </p:nvSpPr>
        <p:spPr>
          <a:xfrm>
            <a:off x="6231694" y="2500982"/>
            <a:ext cx="2112150" cy="1028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800" b="1" dirty="0">
                <a:solidFill>
                  <a:srgbClr val="0F0F0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Tzolakis replaces the outgoing first-choice goalkeeper; Targett and Butland bring 251 combined Premier League appearances; Morita adds international pedigree.</a:t>
            </a:r>
            <a:endParaRPr lang="en-US" sz="800" dirty="0"/>
          </a:p>
        </p:txBody>
      </p:sp>
      <p:sp>
        <p:nvSpPr>
          <p:cNvPr id="17" name="Text 14"/>
          <p:cNvSpPr/>
          <p:nvPr/>
        </p:nvSpPr>
        <p:spPr>
          <a:xfrm>
            <a:off x="514350" y="4700588"/>
            <a:ext cx="8115300" cy="385763"/>
          </a:xfrm>
          <a:prstGeom prst="rect">
            <a:avLst/>
          </a:prstGeom>
          <a:noFill/>
          <a:ln/>
        </p:spPr>
        <p:txBody>
          <a:bodyPr wrap="square" lIns="0" tIns="119126" rIns="0" bIns="0" rtlCol="0" anchor="t">
            <a:sp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600" b="1" dirty="0">
                <a:solidFill>
                  <a:srgbClr val="D90228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Source: Premier League, 14 Aug 2026 [3]</a:t>
            </a:r>
            <a:endParaRPr lang="en-US" sz="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14350" y="385763"/>
            <a:ext cx="8115300" cy="1071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buNone/>
            </a:pPr>
            <a:r>
              <a:rPr lang="en-US" sz="650" b="1" spc="1" kern="0" dirty="0">
                <a:solidFill>
                  <a:srgbClr val="D90228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08 / ERA CHANGE</a:t>
            </a:r>
            <a:endParaRPr lang="en-US" sz="650" dirty="0"/>
          </a:p>
        </p:txBody>
      </p:sp>
      <p:sp>
        <p:nvSpPr>
          <p:cNvPr id="4" name="Text 1"/>
          <p:cNvSpPr/>
          <p:nvPr/>
        </p:nvSpPr>
        <p:spPr>
          <a:xfrm>
            <a:off x="514350" y="564356"/>
            <a:ext cx="7143750" cy="62429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ct val="76000"/>
              </a:lnSpc>
              <a:buNone/>
            </a:pPr>
            <a:r>
              <a:rPr lang="en-US" sz="2350" b="1" i="1" spc="-2" kern="0" dirty="0">
                <a:solidFill>
                  <a:srgbClr val="0F0F0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TRANSFER WINDOW IS AN ERA-CHANGE WINDOW</a:t>
            </a:r>
            <a:endParaRPr lang="en-US" sz="2350" dirty="0"/>
          </a:p>
        </p:txBody>
      </p:sp>
      <p:sp>
        <p:nvSpPr>
          <p:cNvPr id="5" name="Text 2"/>
          <p:cNvSpPr/>
          <p:nvPr/>
        </p:nvSpPr>
        <p:spPr>
          <a:xfrm>
            <a:off x="514350" y="1881597"/>
            <a:ext cx="2514600" cy="26431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buNone/>
            </a:pPr>
            <a:r>
              <a:rPr lang="en-US" sz="1600" b="1" i="1" spc="-1" kern="0" dirty="0">
                <a:solidFill>
                  <a:srgbClr val="D9022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ENDINGS</a:t>
            </a:r>
            <a:endParaRPr lang="en-US" sz="1600" dirty="0"/>
          </a:p>
        </p:txBody>
      </p:sp>
      <p:sp>
        <p:nvSpPr>
          <p:cNvPr id="6" name="Text 3"/>
          <p:cNvSpPr/>
          <p:nvPr/>
        </p:nvSpPr>
        <p:spPr>
          <a:xfrm>
            <a:off x="514350" y="2288791"/>
            <a:ext cx="2514600" cy="91082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850" b="1" dirty="0">
                <a:solidFill>
                  <a:srgbClr val="0F0F0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Pep Guardiola departs Manchester City; Salah and Robertson leave Liverpool; Newcastle lose Guimaraes, Tonali and Anthony Gordon.</a:t>
            </a:r>
            <a:endParaRPr lang="en-US" sz="850" dirty="0"/>
          </a:p>
        </p:txBody>
      </p:sp>
      <p:sp>
        <p:nvSpPr>
          <p:cNvPr id="7" name="Text 4"/>
          <p:cNvSpPr/>
          <p:nvPr/>
        </p:nvSpPr>
        <p:spPr>
          <a:xfrm>
            <a:off x="3314700" y="1881597"/>
            <a:ext cx="2514600" cy="26431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buNone/>
            </a:pPr>
            <a:r>
              <a:rPr lang="en-US" sz="1600" b="1" i="1" spc="-1" kern="0" dirty="0">
                <a:solidFill>
                  <a:srgbClr val="D9022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SUCCESSIONS</a:t>
            </a:r>
            <a:endParaRPr lang="en-US" sz="1600" dirty="0"/>
          </a:p>
        </p:txBody>
      </p:sp>
      <p:sp>
        <p:nvSpPr>
          <p:cNvPr id="8" name="Text 5"/>
          <p:cNvSpPr/>
          <p:nvPr/>
        </p:nvSpPr>
        <p:spPr>
          <a:xfrm>
            <a:off x="3314700" y="2288791"/>
            <a:ext cx="2514600" cy="91082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850" b="1" dirty="0">
                <a:solidFill>
                  <a:srgbClr val="0F0F0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Maresca at City, Iraola at Liverpool and Jaissle at Newcastle are tasked with reshaping the football identity as well as the squad.</a:t>
            </a:r>
            <a:endParaRPr lang="en-US" sz="850" dirty="0"/>
          </a:p>
        </p:txBody>
      </p:sp>
      <p:sp>
        <p:nvSpPr>
          <p:cNvPr id="9" name="Text 6"/>
          <p:cNvSpPr/>
          <p:nvPr/>
        </p:nvSpPr>
        <p:spPr>
          <a:xfrm>
            <a:off x="6115050" y="1881597"/>
            <a:ext cx="2514600" cy="26431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buNone/>
            </a:pPr>
            <a:r>
              <a:rPr lang="en-US" sz="1600" b="1" i="1" spc="-1" kern="0" dirty="0">
                <a:solidFill>
                  <a:srgbClr val="D9022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COMPETITIVE EFFECT</a:t>
            </a:r>
            <a:endParaRPr lang="en-US" sz="1600" dirty="0"/>
          </a:p>
        </p:txBody>
      </p:sp>
      <p:sp>
        <p:nvSpPr>
          <p:cNvPr id="10" name="Text 7"/>
          <p:cNvSpPr/>
          <p:nvPr/>
        </p:nvSpPr>
        <p:spPr>
          <a:xfrm>
            <a:off x="6115050" y="2288791"/>
            <a:ext cx="2514600" cy="7286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850" b="1" dirty="0">
                <a:solidFill>
                  <a:srgbClr val="0F0F0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The largest changes concentrate among established contenders and clubs with new managers—not merely among the promoted sides.</a:t>
            </a:r>
            <a:endParaRPr lang="en-US" sz="850" dirty="0"/>
          </a:p>
        </p:txBody>
      </p:sp>
      <p:sp>
        <p:nvSpPr>
          <p:cNvPr id="11" name="Text 8"/>
          <p:cNvSpPr/>
          <p:nvPr/>
        </p:nvSpPr>
        <p:spPr>
          <a:xfrm>
            <a:off x="514350" y="4700588"/>
            <a:ext cx="8115300" cy="385763"/>
          </a:xfrm>
          <a:prstGeom prst="rect">
            <a:avLst/>
          </a:prstGeom>
          <a:noFill/>
          <a:ln/>
        </p:spPr>
        <p:txBody>
          <a:bodyPr wrap="square" lIns="0" tIns="119126" rIns="0" bIns="0" rtlCol="0" anchor="t">
            <a:sp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600" b="1" dirty="0">
                <a:solidFill>
                  <a:srgbClr val="D90228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Source: Premier League, 5 Aug / 14 Aug / 17 Jun 2026 [2][3][4]</a:t>
            </a:r>
            <a:endParaRPr lang="en-US" sz="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14350" y="385763"/>
            <a:ext cx="8115300" cy="1071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buNone/>
            </a:pPr>
            <a:r>
              <a:rPr lang="en-US" sz="650" b="1" spc="1" kern="0" dirty="0">
                <a:solidFill>
                  <a:srgbClr val="D90228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09 / EXECUTIVE SUMMARY</a:t>
            </a:r>
            <a:endParaRPr lang="en-US" sz="650" dirty="0"/>
          </a:p>
        </p:txBody>
      </p:sp>
      <p:sp>
        <p:nvSpPr>
          <p:cNvPr id="4" name="Text 1"/>
          <p:cNvSpPr/>
          <p:nvPr/>
        </p:nvSpPr>
        <p:spPr>
          <a:xfrm>
            <a:off x="514350" y="564356"/>
            <a:ext cx="8115300" cy="312148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ct val="76000"/>
              </a:lnSpc>
              <a:buNone/>
            </a:pPr>
            <a:r>
              <a:rPr lang="en-US" sz="2350" b="1" i="1" spc="-2" kern="0" dirty="0">
                <a:solidFill>
                  <a:srgbClr val="0F0F0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CHANGE-ONLY BRIEF</a:t>
            </a:r>
            <a:endParaRPr lang="en-US" sz="2350" dirty="0"/>
          </a:p>
        </p:txBody>
      </p:sp>
      <p:sp>
        <p:nvSpPr>
          <p:cNvPr id="5" name="Shape 2"/>
          <p:cNvSpPr/>
          <p:nvPr/>
        </p:nvSpPr>
        <p:spPr>
          <a:xfrm>
            <a:off x="514350" y="1383711"/>
            <a:ext cx="2514600" cy="378619"/>
          </a:xfrm>
          <a:prstGeom prst="rect">
            <a:avLst/>
          </a:prstGeom>
          <a:solidFill>
            <a:srgbClr val="0F0F0F"/>
          </a:solidFill>
          <a:ln/>
        </p:spPr>
      </p:sp>
      <p:sp>
        <p:nvSpPr>
          <p:cNvPr id="6" name="Text 3"/>
          <p:cNvSpPr/>
          <p:nvPr/>
        </p:nvSpPr>
        <p:spPr>
          <a:xfrm>
            <a:off x="514350" y="1383711"/>
            <a:ext cx="2514600" cy="378619"/>
          </a:xfrm>
          <a:prstGeom prst="rect">
            <a:avLst/>
          </a:prstGeom>
          <a:noFill/>
          <a:ln/>
        </p:spPr>
        <p:txBody>
          <a:bodyPr wrap="square" lIns="153035" tIns="119126" rIns="153035" bIns="119126" rtlCol="0" anchor="t">
            <a:spAutoFit/>
          </a:bodyPr>
          <a:lstStyle/>
          <a:p>
            <a:pPr algn="l" indent="0" marL="0">
              <a:buNone/>
            </a:pPr>
            <a:r>
              <a:rPr lang="en-US" sz="1100" b="1" i="1" dirty="0">
                <a:solidFill>
                  <a:srgbClr val="00E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NEW LEAGUE ENTRANTS</a:t>
            </a:r>
            <a:endParaRPr lang="en-US" sz="1100" dirty="0"/>
          </a:p>
        </p:txBody>
      </p:sp>
      <p:sp>
        <p:nvSpPr>
          <p:cNvPr id="7" name="Text 4"/>
          <p:cNvSpPr/>
          <p:nvPr/>
        </p:nvSpPr>
        <p:spPr>
          <a:xfrm>
            <a:off x="514350" y="1905205"/>
            <a:ext cx="2514600" cy="54649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850" b="1" dirty="0">
                <a:solidFill>
                  <a:srgbClr val="0F0F0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Coventry City, Ipswich Town and Hull City replace Wolves, Burnley and West Ham United.</a:t>
            </a:r>
            <a:endParaRPr lang="en-US" sz="850" dirty="0"/>
          </a:p>
        </p:txBody>
      </p:sp>
      <p:sp>
        <p:nvSpPr>
          <p:cNvPr id="8" name="Shape 5"/>
          <p:cNvSpPr/>
          <p:nvPr/>
        </p:nvSpPr>
        <p:spPr>
          <a:xfrm>
            <a:off x="3314700" y="1383711"/>
            <a:ext cx="2514600" cy="378619"/>
          </a:xfrm>
          <a:prstGeom prst="rect">
            <a:avLst/>
          </a:prstGeom>
          <a:solidFill>
            <a:srgbClr val="0F0F0F"/>
          </a:solidFill>
          <a:ln/>
        </p:spPr>
      </p:sp>
      <p:sp>
        <p:nvSpPr>
          <p:cNvPr id="9" name="Text 6"/>
          <p:cNvSpPr/>
          <p:nvPr/>
        </p:nvSpPr>
        <p:spPr>
          <a:xfrm>
            <a:off x="3314700" y="1383711"/>
            <a:ext cx="2514600" cy="378619"/>
          </a:xfrm>
          <a:prstGeom prst="rect">
            <a:avLst/>
          </a:prstGeom>
          <a:noFill/>
          <a:ln/>
        </p:spPr>
        <p:txBody>
          <a:bodyPr wrap="square" lIns="153035" tIns="119126" rIns="153035" bIns="119126" rtlCol="0" anchor="t">
            <a:spAutoFit/>
          </a:bodyPr>
          <a:lstStyle/>
          <a:p>
            <a:pPr algn="l" indent="0" marL="0">
              <a:buNone/>
            </a:pPr>
            <a:r>
              <a:rPr lang="en-US" sz="1100" b="1" i="1" dirty="0">
                <a:solidFill>
                  <a:srgbClr val="00E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NEW DECISION-MAKERS</a:t>
            </a:r>
            <a:endParaRPr lang="en-US" sz="1100" dirty="0"/>
          </a:p>
        </p:txBody>
      </p:sp>
      <p:sp>
        <p:nvSpPr>
          <p:cNvPr id="10" name="Text 7"/>
          <p:cNvSpPr/>
          <p:nvPr/>
        </p:nvSpPr>
        <p:spPr>
          <a:xfrm>
            <a:off x="3314700" y="1905205"/>
            <a:ext cx="2514600" cy="54649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850" b="1" dirty="0">
                <a:solidFill>
                  <a:srgbClr val="0F0F0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Nine clubs begin the season with a newly appointed manager in the dugout.</a:t>
            </a:r>
            <a:endParaRPr lang="en-US" sz="850" dirty="0"/>
          </a:p>
        </p:txBody>
      </p:sp>
      <p:sp>
        <p:nvSpPr>
          <p:cNvPr id="11" name="Shape 8"/>
          <p:cNvSpPr/>
          <p:nvPr/>
        </p:nvSpPr>
        <p:spPr>
          <a:xfrm>
            <a:off x="6115050" y="1383711"/>
            <a:ext cx="2514600" cy="378619"/>
          </a:xfrm>
          <a:prstGeom prst="rect">
            <a:avLst/>
          </a:prstGeom>
          <a:solidFill>
            <a:srgbClr val="0F0F0F"/>
          </a:solidFill>
          <a:ln/>
        </p:spPr>
      </p:sp>
      <p:sp>
        <p:nvSpPr>
          <p:cNvPr id="12" name="Text 9"/>
          <p:cNvSpPr/>
          <p:nvPr/>
        </p:nvSpPr>
        <p:spPr>
          <a:xfrm>
            <a:off x="6115050" y="1383711"/>
            <a:ext cx="2514600" cy="378619"/>
          </a:xfrm>
          <a:prstGeom prst="rect">
            <a:avLst/>
          </a:prstGeom>
          <a:noFill/>
          <a:ln/>
        </p:spPr>
        <p:txBody>
          <a:bodyPr wrap="square" lIns="153035" tIns="119126" rIns="153035" bIns="119126" rtlCol="0" anchor="t">
            <a:spAutoFit/>
          </a:bodyPr>
          <a:lstStyle/>
          <a:p>
            <a:pPr algn="l" indent="0" marL="0">
              <a:buNone/>
            </a:pPr>
            <a:r>
              <a:rPr lang="en-US" sz="1100" b="1" i="1" dirty="0">
                <a:solidFill>
                  <a:srgbClr val="00E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NEW SQUAD CORES</a:t>
            </a:r>
            <a:endParaRPr lang="en-US" sz="1100" dirty="0"/>
          </a:p>
        </p:txBody>
      </p:sp>
      <p:sp>
        <p:nvSpPr>
          <p:cNvPr id="13" name="Text 10"/>
          <p:cNvSpPr/>
          <p:nvPr/>
        </p:nvSpPr>
        <p:spPr>
          <a:xfrm>
            <a:off x="6115050" y="1905205"/>
            <a:ext cx="2514600" cy="91082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850" b="1" dirty="0">
                <a:solidFill>
                  <a:srgbClr val="0F0F0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Arsenal, Chelsea, Liverpool, Manchester City, Newcastle and Tottenham account for the most consequential structural movement highlighted in this briefing.</a:t>
            </a:r>
            <a:endParaRPr lang="en-US" sz="850" dirty="0"/>
          </a:p>
        </p:txBody>
      </p:sp>
      <p:sp>
        <p:nvSpPr>
          <p:cNvPr id="14" name="Shape 11"/>
          <p:cNvSpPr/>
          <p:nvPr/>
        </p:nvSpPr>
        <p:spPr>
          <a:xfrm>
            <a:off x="514350" y="3173220"/>
            <a:ext cx="8115300" cy="522889"/>
          </a:xfrm>
          <a:prstGeom prst="rect">
            <a:avLst/>
          </a:prstGeom>
          <a:solidFill>
            <a:srgbClr val="0F0F0F"/>
          </a:solidFill>
          <a:ln/>
        </p:spPr>
      </p:sp>
      <p:sp>
        <p:nvSpPr>
          <p:cNvPr id="15" name="Shape 12"/>
          <p:cNvSpPr/>
          <p:nvPr/>
        </p:nvSpPr>
        <p:spPr>
          <a:xfrm>
            <a:off x="514350" y="3173220"/>
            <a:ext cx="57150" cy="522889"/>
          </a:xfrm>
          <a:prstGeom prst="rect">
            <a:avLst/>
          </a:prstGeom>
          <a:solidFill>
            <a:srgbClr val="D90228"/>
          </a:solidFill>
          <a:ln/>
        </p:spPr>
      </p:sp>
      <p:sp>
        <p:nvSpPr>
          <p:cNvPr id="16" name="Text 13"/>
          <p:cNvSpPr/>
          <p:nvPr/>
        </p:nvSpPr>
        <p:spPr>
          <a:xfrm>
            <a:off x="742950" y="3344670"/>
            <a:ext cx="7427881" cy="179989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ct val="112000"/>
              </a:lnSpc>
              <a:buNone/>
            </a:pPr>
            <a:r>
              <a:rPr lang="en-US" sz="900" b="1" dirty="0">
                <a:solidFill>
                  <a:srgbClr val="EBEBE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THIS IS A VERIFIED SNAPSHOT AS OF </a:t>
            </a:r>
            <a:r>
              <a:rPr lang="en-US" sz="900" b="1" dirty="0">
                <a:solidFill>
                  <a:srgbClr val="00E6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18 AUGUST 2026</a:t>
            </a:r>
            <a:r>
              <a:rPr lang="en-US" sz="900" b="1" dirty="0">
                <a:solidFill>
                  <a:srgbClr val="EBEBE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. THE SUMMER TRANSFER WINDOW WAS STILL OPEN.</a:t>
            </a:r>
            <a:endParaRPr lang="en-US" sz="900" dirty="0"/>
          </a:p>
        </p:txBody>
      </p:sp>
      <p:sp>
        <p:nvSpPr>
          <p:cNvPr id="17" name="Text 14"/>
          <p:cNvSpPr/>
          <p:nvPr/>
        </p:nvSpPr>
        <p:spPr>
          <a:xfrm>
            <a:off x="514350" y="4700588"/>
            <a:ext cx="8115300" cy="385763"/>
          </a:xfrm>
          <a:prstGeom prst="rect">
            <a:avLst/>
          </a:prstGeom>
          <a:noFill/>
          <a:ln/>
        </p:spPr>
        <p:txBody>
          <a:bodyPr wrap="square" lIns="0" tIns="119126" rIns="0" bIns="0" rtlCol="0" anchor="t">
            <a:sp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600" b="1" dirty="0">
                <a:solidFill>
                  <a:srgbClr val="D90228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Source: Premier League, 5 Jun / 5 Aug / 14 Aug 2026 [1][2][3]</a:t>
            </a:r>
            <a:endParaRPr lang="en-US" sz="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14350" y="385763"/>
            <a:ext cx="8115300" cy="1071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buNone/>
            </a:pPr>
            <a:r>
              <a:rPr lang="en-US" sz="650" b="1" spc="1" kern="0" dirty="0">
                <a:solidFill>
                  <a:srgbClr val="D90228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10 / REFERENCES</a:t>
            </a:r>
            <a:endParaRPr lang="en-US" sz="650" dirty="0"/>
          </a:p>
        </p:txBody>
      </p:sp>
      <p:sp>
        <p:nvSpPr>
          <p:cNvPr id="4" name="Text 1"/>
          <p:cNvSpPr/>
          <p:nvPr/>
        </p:nvSpPr>
        <p:spPr>
          <a:xfrm>
            <a:off x="514350" y="564356"/>
            <a:ext cx="8115300" cy="298586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ct val="76000"/>
              </a:lnSpc>
              <a:buNone/>
            </a:pPr>
            <a:r>
              <a:rPr lang="en-US" sz="2250" b="1" i="1" spc="-2" kern="0" dirty="0">
                <a:solidFill>
                  <a:srgbClr val="0F0F0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SOURCES AND SCOPE</a:t>
            </a:r>
            <a:endParaRPr lang="en-US" sz="2250" dirty="0"/>
          </a:p>
        </p:txBody>
      </p:sp>
      <p:sp>
        <p:nvSpPr>
          <p:cNvPr id="5" name="Text 2"/>
          <p:cNvSpPr/>
          <p:nvPr/>
        </p:nvSpPr>
        <p:spPr>
          <a:xfrm>
            <a:off x="514350" y="1312999"/>
            <a:ext cx="180101" cy="27994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ct val="112000"/>
              </a:lnSpc>
              <a:buNone/>
            </a:pPr>
            <a:r>
              <a:rPr lang="en-US" sz="700" b="1" dirty="0">
                <a:solidFill>
                  <a:srgbClr val="D90228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[1]</a:t>
            </a:r>
            <a:endParaRPr lang="en-US" sz="700" dirty="0"/>
          </a:p>
        </p:txBody>
      </p:sp>
      <p:sp>
        <p:nvSpPr>
          <p:cNvPr id="6" name="Text 3"/>
          <p:cNvSpPr/>
          <p:nvPr/>
        </p:nvSpPr>
        <p:spPr>
          <a:xfrm>
            <a:off x="808751" y="1312999"/>
            <a:ext cx="5821710" cy="27994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ct val="112000"/>
              </a:lnSpc>
              <a:buNone/>
            </a:pPr>
            <a:r>
              <a:rPr lang="en-US" sz="700" b="1" dirty="0">
                <a:solidFill>
                  <a:srgbClr val="0F0F0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Premier League. “The 2026/27 Premier League season officially starts!” 5 June 2026.</a:t>
            </a:r>
            <a:r>
              <a:rPr lang="en-US" sz="700" b="1" dirty="0">
                <a:solidFill>
                  <a:srgbClr val="0F0F0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
</a:t>
            </a:r>
            <a:r>
              <a:rPr lang="en-US" sz="700" b="1" dirty="0">
                <a:solidFill>
                  <a:srgbClr val="00A9BE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https://www.premierleague.com/en/news/4673099/the-202627-premier-league-season-officially-starts/</a:t>
            </a:r>
            <a:endParaRPr lang="en-US" sz="700" dirty="0"/>
          </a:p>
        </p:txBody>
      </p:sp>
      <p:sp>
        <p:nvSpPr>
          <p:cNvPr id="7" name="Text 4"/>
          <p:cNvSpPr/>
          <p:nvPr/>
        </p:nvSpPr>
        <p:spPr>
          <a:xfrm>
            <a:off x="514350" y="1707245"/>
            <a:ext cx="180101" cy="27994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ct val="112000"/>
              </a:lnSpc>
              <a:buNone/>
            </a:pPr>
            <a:r>
              <a:rPr lang="en-US" sz="700" b="1" dirty="0">
                <a:solidFill>
                  <a:srgbClr val="D90228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[2]</a:t>
            </a:r>
            <a:endParaRPr lang="en-US" sz="700" dirty="0"/>
          </a:p>
        </p:txBody>
      </p:sp>
      <p:sp>
        <p:nvSpPr>
          <p:cNvPr id="8" name="Text 5"/>
          <p:cNvSpPr/>
          <p:nvPr/>
        </p:nvSpPr>
        <p:spPr>
          <a:xfrm>
            <a:off x="808751" y="1707245"/>
            <a:ext cx="5281519" cy="27994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ct val="112000"/>
              </a:lnSpc>
              <a:buNone/>
            </a:pPr>
            <a:r>
              <a:rPr lang="en-US" sz="700" b="1" dirty="0">
                <a:solidFill>
                  <a:srgbClr val="0F0F0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Premier League. “Manager line-up complete for 2026/27 season.” 5 August 2026.</a:t>
            </a:r>
            <a:r>
              <a:rPr lang="en-US" sz="700" b="1" dirty="0">
                <a:solidFill>
                  <a:srgbClr val="0F0F0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
</a:t>
            </a:r>
            <a:r>
              <a:rPr lang="en-US" sz="700" b="1" dirty="0">
                <a:solidFill>
                  <a:srgbClr val="00A9BE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https://www.premierleague.com/en/news/4679012/manager-line-up-complete-for-202627-season</a:t>
            </a:r>
            <a:endParaRPr lang="en-US" sz="700" dirty="0"/>
          </a:p>
        </p:txBody>
      </p:sp>
      <p:sp>
        <p:nvSpPr>
          <p:cNvPr id="9" name="Text 6"/>
          <p:cNvSpPr/>
          <p:nvPr/>
        </p:nvSpPr>
        <p:spPr>
          <a:xfrm>
            <a:off x="514350" y="2101490"/>
            <a:ext cx="180101" cy="27994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ct val="112000"/>
              </a:lnSpc>
              <a:buNone/>
            </a:pPr>
            <a:r>
              <a:rPr lang="en-US" sz="700" b="1" dirty="0">
                <a:solidFill>
                  <a:srgbClr val="D90228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[3]</a:t>
            </a:r>
            <a:endParaRPr lang="en-US" sz="700" dirty="0"/>
          </a:p>
        </p:txBody>
      </p:sp>
      <p:sp>
        <p:nvSpPr>
          <p:cNvPr id="10" name="Text 7"/>
          <p:cNvSpPr/>
          <p:nvPr/>
        </p:nvSpPr>
        <p:spPr>
          <a:xfrm>
            <a:off x="808751" y="2101490"/>
            <a:ext cx="6781986" cy="27994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ct val="112000"/>
              </a:lnSpc>
              <a:buNone/>
            </a:pPr>
            <a:r>
              <a:rPr lang="en-US" sz="700" b="1" dirty="0">
                <a:solidFill>
                  <a:srgbClr val="0F0F0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Premier League. “Every Premier League club’s biggest deals in summer transfer window.” 14 August 2026.</a:t>
            </a:r>
            <a:r>
              <a:rPr lang="en-US" sz="700" b="1" dirty="0">
                <a:solidFill>
                  <a:srgbClr val="0F0F0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
</a:t>
            </a:r>
            <a:r>
              <a:rPr lang="en-US" sz="700" b="1" dirty="0">
                <a:solidFill>
                  <a:srgbClr val="00A9BE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https://www.premierleague.com/en/news/4681361/every-premier-league-clubs-biggest-deals-in-summer-transfer-window/</a:t>
            </a:r>
            <a:endParaRPr lang="en-US" sz="700" dirty="0"/>
          </a:p>
        </p:txBody>
      </p:sp>
      <p:sp>
        <p:nvSpPr>
          <p:cNvPr id="11" name="Text 8"/>
          <p:cNvSpPr/>
          <p:nvPr/>
        </p:nvSpPr>
        <p:spPr>
          <a:xfrm>
            <a:off x="514350" y="2495736"/>
            <a:ext cx="180101" cy="27994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ct val="112000"/>
              </a:lnSpc>
              <a:buNone/>
            </a:pPr>
            <a:r>
              <a:rPr lang="en-US" sz="700" b="1" dirty="0">
                <a:solidFill>
                  <a:srgbClr val="D90228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[4]</a:t>
            </a:r>
            <a:endParaRPr lang="en-US" sz="700" dirty="0"/>
          </a:p>
        </p:txBody>
      </p:sp>
      <p:sp>
        <p:nvSpPr>
          <p:cNvPr id="12" name="Text 9"/>
          <p:cNvSpPr/>
          <p:nvPr/>
        </p:nvSpPr>
        <p:spPr>
          <a:xfrm>
            <a:off x="808751" y="2495736"/>
            <a:ext cx="5881706" cy="27994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ct val="112000"/>
              </a:lnSpc>
              <a:buNone/>
            </a:pPr>
            <a:r>
              <a:rPr lang="en-US" sz="700" b="1" dirty="0">
                <a:solidFill>
                  <a:srgbClr val="0F0F0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Premier League. “EIGHT reasons to be excited about the 2026/27 season.” 17 June 2026.</a:t>
            </a:r>
            <a:r>
              <a:rPr lang="en-US" sz="700" b="1" dirty="0">
                <a:solidFill>
                  <a:srgbClr val="0F0F0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
</a:t>
            </a:r>
            <a:r>
              <a:rPr lang="en-US" sz="700" b="1" dirty="0">
                <a:solidFill>
                  <a:srgbClr val="00A9BE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https://www.premierleague.com/en/news/4671538/eight-reasons-to-be-excited-about-the-202627-season/</a:t>
            </a:r>
            <a:endParaRPr lang="en-US" sz="700" dirty="0"/>
          </a:p>
        </p:txBody>
      </p:sp>
      <p:sp>
        <p:nvSpPr>
          <p:cNvPr id="13" name="Shape 10"/>
          <p:cNvSpPr/>
          <p:nvPr/>
        </p:nvSpPr>
        <p:spPr>
          <a:xfrm>
            <a:off x="514350" y="3118582"/>
            <a:ext cx="8115300" cy="932259"/>
          </a:xfrm>
          <a:prstGeom prst="rect">
            <a:avLst/>
          </a:prstGeom>
          <a:solidFill>
            <a:srgbClr val="0F0F0F"/>
          </a:solidFill>
          <a:ln/>
        </p:spPr>
      </p:sp>
      <p:sp>
        <p:nvSpPr>
          <p:cNvPr id="14" name="Shape 11"/>
          <p:cNvSpPr/>
          <p:nvPr/>
        </p:nvSpPr>
        <p:spPr>
          <a:xfrm>
            <a:off x="514350" y="3118582"/>
            <a:ext cx="57150" cy="932259"/>
          </a:xfrm>
          <a:prstGeom prst="rect">
            <a:avLst/>
          </a:prstGeom>
          <a:solidFill>
            <a:srgbClr val="D90228"/>
          </a:solidFill>
          <a:ln/>
        </p:spPr>
      </p:sp>
      <p:sp>
        <p:nvSpPr>
          <p:cNvPr id="15" name="Text 12"/>
          <p:cNvSpPr/>
          <p:nvPr/>
        </p:nvSpPr>
        <p:spPr>
          <a:xfrm>
            <a:off x="742950" y="3290032"/>
            <a:ext cx="7658100" cy="16073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buNone/>
            </a:pPr>
            <a:r>
              <a:rPr lang="en-US" sz="1000" b="1" i="1" spc="1" kern="0" dirty="0">
                <a:solidFill>
                  <a:srgbClr val="00E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SCOPE &amp; METHODOLOGY</a:t>
            </a:r>
            <a:endParaRPr lang="en-US" sz="1000" dirty="0"/>
          </a:p>
        </p:txBody>
      </p:sp>
      <p:sp>
        <p:nvSpPr>
          <p:cNvPr id="16" name="Text 13"/>
          <p:cNvSpPr/>
          <p:nvPr/>
        </p:nvSpPr>
        <p:spPr>
          <a:xfrm>
            <a:off x="742950" y="3536491"/>
            <a:ext cx="76581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800" b="1" dirty="0">
                <a:solidFill>
                  <a:srgbClr val="EBEBE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Confirmed or officially reported changes only, current to 18 August 2026. Transfer activity can change before the window closes. This briefing excludes match results, predictions, and routine squad turnover.</a:t>
            </a:r>
            <a:endParaRPr lang="en-US" sz="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11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4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2026-08-18T15:08:56Z</dcterms:created>
  <dcterms:modified xsi:type="dcterms:W3CDTF">2026-08-18T15:08:56Z</dcterms:modified>
</cp:coreProperties>
</file>