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e39851e1cc4c9c" /><Relationship Type="http://schemas.openxmlformats.org/officeDocument/2006/relationships/extended-properties" Target="/docProps/app.xml" Id="R8770ce6ae31f4cfc" /><Relationship Type="http://schemas.openxmlformats.org/officeDocument/2006/relationships/officeDocument" Target="/ppt/presentation.xml" Id="R81154c20f0d243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fc7cb77c6a4f0f"/>
  </p:sldMasterIdLst>
  <p:notesMasterIdLst>
    <p:notesMasterId xmlns:r="http://schemas.openxmlformats.org/officeDocument/2006/relationships" r:id="R003f9cd8b3ec41ee"/>
  </p:notesMasterIdLst>
  <p:sldIdLst>
    <p:sldId xmlns:r="http://schemas.openxmlformats.org/officeDocument/2006/relationships" id="256" r:id="Rf7fbff46ffb94198"/>
    <p:sldId xmlns:r="http://schemas.openxmlformats.org/officeDocument/2006/relationships" id="257" r:id="R12c6ba542c154979"/>
    <p:sldId xmlns:r="http://schemas.openxmlformats.org/officeDocument/2006/relationships" id="258" r:id="Rca076499811d458e"/>
    <p:sldId xmlns:r="http://schemas.openxmlformats.org/officeDocument/2006/relationships" id="259" r:id="R49ce6b796dab4eee"/>
    <p:sldId xmlns:r="http://schemas.openxmlformats.org/officeDocument/2006/relationships" id="260" r:id="Rc65f58d9ea944d12"/>
    <p:sldId xmlns:r="http://schemas.openxmlformats.org/officeDocument/2006/relationships" id="261" r:id="Rb7fe9d5e265b43cf"/>
    <p:sldId xmlns:r="http://schemas.openxmlformats.org/officeDocument/2006/relationships" id="262" r:id="R6a9c82a9760e4dd1"/>
    <p:sldId xmlns:r="http://schemas.openxmlformats.org/officeDocument/2006/relationships" id="263" r:id="R1cc8929eb0ea431b"/>
    <p:sldId xmlns:r="http://schemas.openxmlformats.org/officeDocument/2006/relationships" id="264" r:id="R73fe1370ded24e4f"/>
    <p:sldId xmlns:r="http://schemas.openxmlformats.org/officeDocument/2006/relationships" id="265" r:id="Rccd6637cb5ae46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aee32343c648b5" /><Relationship Type="http://schemas.openxmlformats.org/officeDocument/2006/relationships/slideMaster" Target="/ppt/slideMasters/slideMaster1.xml" Id="Re1fc7cb77c6a4f0f" /><Relationship Type="http://schemas.openxmlformats.org/officeDocument/2006/relationships/notesMaster" Target="/ppt/notesMasters/notesMaster1.xml" Id="R003f9cd8b3ec41ee" /><Relationship Type="http://schemas.openxmlformats.org/officeDocument/2006/relationships/presProps" Target="/ppt/presProps.xml" Id="Rd090872967e14eb1" /><Relationship Type="http://schemas.openxmlformats.org/officeDocument/2006/relationships/tableStyles" Target="/ppt/tableStyles.xml" Id="R46ba5ad5268041fc" /><Relationship Type="http://schemas.openxmlformats.org/officeDocument/2006/relationships/slide" Target="/ppt/slides/slide1.xml" Id="Rf7fbff46ffb94198" /><Relationship Type="http://schemas.openxmlformats.org/officeDocument/2006/relationships/slide" Target="/ppt/slides/slide2.xml" Id="R12c6ba542c154979" /><Relationship Type="http://schemas.openxmlformats.org/officeDocument/2006/relationships/slide" Target="/ppt/slides/slide3.xml" Id="Rca076499811d458e" /><Relationship Type="http://schemas.openxmlformats.org/officeDocument/2006/relationships/slide" Target="/ppt/slides/slide4.xml" Id="R49ce6b796dab4eee" /><Relationship Type="http://schemas.openxmlformats.org/officeDocument/2006/relationships/slide" Target="/ppt/slides/slide5.xml" Id="Rc65f58d9ea944d12" /><Relationship Type="http://schemas.openxmlformats.org/officeDocument/2006/relationships/slide" Target="/ppt/slides/slide6.xml" Id="Rb7fe9d5e265b43cf" /><Relationship Type="http://schemas.openxmlformats.org/officeDocument/2006/relationships/slide" Target="/ppt/slides/slide7.xml" Id="R6a9c82a9760e4dd1" /><Relationship Type="http://schemas.openxmlformats.org/officeDocument/2006/relationships/slide" Target="/ppt/slides/slide8.xml" Id="R1cc8929eb0ea431b" /><Relationship Type="http://schemas.openxmlformats.org/officeDocument/2006/relationships/slide" Target="/ppt/slides/slide9.xml" Id="R73fe1370ded24e4f" /><Relationship Type="http://schemas.openxmlformats.org/officeDocument/2006/relationships/slide" Target="/ppt/slides/slide10.xml" Id="Rccd6637cb5ae46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fd82029f9944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55e074648b4522" /><Relationship Type="http://schemas.openxmlformats.org/officeDocument/2006/relationships/notesMaster" Target="/ppt/notesMasters/notesMaster1.xml" Id="R2dd72eb9d2e543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c7597f3e8a45b3" /><Relationship Type="http://schemas.openxmlformats.org/officeDocument/2006/relationships/notesMaster" Target="/ppt/notesMasters/notesMaster1.xml" Id="Rc8472bc642d144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51c0d6008da4c47" /><Relationship Type="http://schemas.openxmlformats.org/officeDocument/2006/relationships/notesMaster" Target="/ppt/notesMasters/notesMaster1.xml" Id="R3260637362a044b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f9d197f98c4263" /><Relationship Type="http://schemas.openxmlformats.org/officeDocument/2006/relationships/notesMaster" Target="/ppt/notesMasters/notesMaster1.xml" Id="R8b0fc3ca5f0d4d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b3cb83c32f4d57" /><Relationship Type="http://schemas.openxmlformats.org/officeDocument/2006/relationships/notesMaster" Target="/ppt/notesMasters/notesMaster1.xml" Id="Rd074fd18b37a43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44da81ee1346c4" /><Relationship Type="http://schemas.openxmlformats.org/officeDocument/2006/relationships/notesMaster" Target="/ppt/notesMasters/notesMaster1.xml" Id="R3f2c61b99691477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cba199a8b8a4144" /><Relationship Type="http://schemas.openxmlformats.org/officeDocument/2006/relationships/notesMaster" Target="/ppt/notesMasters/notesMaster1.xml" Id="Red84d4652cbf4c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135fb5de4d4382" /><Relationship Type="http://schemas.openxmlformats.org/officeDocument/2006/relationships/notesMaster" Target="/ppt/notesMasters/notesMaster1.xml" Id="R6a66f7b1306341d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a7c943c348401a" /><Relationship Type="http://schemas.openxmlformats.org/officeDocument/2006/relationships/notesMaster" Target="/ppt/notesMasters/notesMaster1.xml" Id="R5d3977dc609f41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a283ff5d8547ed" /><Relationship Type="http://schemas.openxmlformats.org/officeDocument/2006/relationships/notesMaster" Target="/ppt/notesMasters/notesMaster1.xml" Id="Rf2bda763353e4e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https://www.premierleague.com/en/news/4675097/all-380-fixtures-for-202627-premier-league-season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https://www.premierleague.com/en/news/4675097/all-380-fixtures-for-202627-premier-league-season</a:t>
            </a:r>
          </a:p>
          <a:p xmlns:a="http://schemas.openxmlformats.org/drawingml/2006/main">
            <a:r>
              <a:t>- https://www.premierleague.com/en/news/4679012/manager-line-up-complete-for-202627-season</a:t>
            </a:r>
          </a:p>
          <a:p xmlns:a="http://schemas.openxmlformats.org/drawingml/2006/main">
            <a:r>
              <a:t>- https://www.premierleague.com/en/news/4671538/eight-reasons-to-be-excited-about-the-202627-season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https://www.premierleague.com/en/news/4675097/all-380-fixtures-for-202627-premier-league-season</a:t>
            </a:r>
          </a:p>
          <a:p xmlns:a="http://schemas.openxmlformats.org/drawingml/2006/main">
            <a:r>
              <a:t>- https://www.premierleague.com/en/news/4679012/manager-line-up-complete-for-202627-season</a:t>
            </a:r>
          </a:p>
          <a:p xmlns:a="http://schemas.openxmlformats.org/drawingml/2006/main">
            <a:r>
              <a:t>- https://www.premierleague.com/en/news/4671538/eight-reasons-to-be-excited-about-the-202627-season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official Premier League manager line-up identifies nine clubs beginning 2026/27 under a manager appointed since the end of the previous campaign or during the summer.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https://www.premierleague.com/en/news/4679012/manager-line-up-complete-for-202627-season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https://www.premierleague.com/en/news/4687721/vote-best-signing-ahead-of-202627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https://www.premierleague.com/en/news/4687721/vote-best-signing-ahead-of-202627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https://www.premierleague.com/en/news/4675097/all-380-fixtures-for-202627-premier-league-season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https://www.premierleague.com/en/news/4675097/all-380-fixtures-for-202627-premier-league-season</a:t>
            </a:r>
          </a:p>
          <a:p xmlns:a="http://schemas.openxmlformats.org/drawingml/2006/main">
            <a:r>
              <a:t>- https://www.premierleague.com/en/news/4606700/premier-league-clubs-2026-pre-season-fixtures-and-results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https://www.premierleague.com/en/news/4675097/all-380-fixtures-for-202627-premier-league-season</a:t>
            </a:r>
          </a:p>
          <a:p xmlns:a="http://schemas.openxmlformats.org/drawingml/2006/main">
            <a:r>
              <a:t>- https://www.premierleague.com/en/news/4679012/manager-line-up-complete-for-202627-season</a:t>
            </a:r>
          </a:p>
          <a:p xmlns:a="http://schemas.openxmlformats.org/drawingml/2006/main">
            <a:r>
              <a:t>- https://www.premierleague.com/en/news/4687721/vote-best-signing-ahead-of-202627</a:t>
            </a:r>
          </a:p>
          <a:p xmlns:a="http://schemas.openxmlformats.org/drawingml/2006/main">
            <a:r>
              <a:t>- https://www.premierleague.com/en/news/4606700/premier-league-clubs-2026-pre-season-fixtures-and-results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https://www.premierleague.com/en/news/4675097/all-380-fixtures-for-202627-premier-league-season</a:t>
            </a:r>
          </a:p>
          <a:p xmlns:a="http://schemas.openxmlformats.org/drawingml/2006/main">
            <a:r>
              <a:t>- https://www.premierleague.com/en/news/4679012/manager-line-up-complete-for-202627-season</a:t>
            </a:r>
          </a:p>
          <a:p xmlns:a="http://schemas.openxmlformats.org/drawingml/2006/main">
            <a:r>
              <a:t>- https://www.premierleague.com/en/news/4687721/vote-best-signing-ahead-of-202627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630e59613f4b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5b2565abee44cc" /><Relationship Type="http://schemas.openxmlformats.org/officeDocument/2006/relationships/slideLayout" Target="/ppt/slideLayouts/slideLayout1.xml" Id="R65cb742277a245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cb742277a245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45bb645cfd4619" /><Relationship Type="http://schemas.openxmlformats.org/officeDocument/2006/relationships/image" Target="/ppt/media/image.jpeg" Id="R700383f6f8c14834" /><Relationship Type="http://schemas.openxmlformats.org/officeDocument/2006/relationships/notesSlide" Target="/ppt/notesSlides/notesSlide1.xml" Id="Ra4787899712d45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0b6118cf54ef0" /><Relationship Type="http://schemas.openxmlformats.org/officeDocument/2006/relationships/notesSlide" Target="/ppt/notesSlides/notesSlide2.xml" Id="Rbed335dfcfb542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43c2f5429d44ef" /><Relationship Type="http://schemas.openxmlformats.org/officeDocument/2006/relationships/notesSlide" Target="/ppt/notesSlides/notesSlide3.xml" Id="R7a5a0b8ceff349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47cecd41594600" /><Relationship Type="http://schemas.openxmlformats.org/officeDocument/2006/relationships/image" Target="/ppt/media/image.png" Id="Ra9ce61205f054547" /><Relationship Type="http://schemas.openxmlformats.org/officeDocument/2006/relationships/notesSlide" Target="/ppt/notesSlides/notesSlide4.xml" Id="Rc99b9719e2224b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9a1179d7e2499c" /><Relationship Type="http://schemas.openxmlformats.org/officeDocument/2006/relationships/image" Target="/ppt/media/image2.png" Id="R9af7e12c83c04300" /><Relationship Type="http://schemas.openxmlformats.org/officeDocument/2006/relationships/notesSlide" Target="/ppt/notesSlides/notesSlide5.xml" Id="R05389c14e6f243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eebd8c29874606" /><Relationship Type="http://schemas.openxmlformats.org/officeDocument/2006/relationships/notesSlide" Target="/ppt/notesSlides/notesSlide6.xml" Id="R09e4e774c8234d5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5684f3a664491e" /><Relationship Type="http://schemas.openxmlformats.org/officeDocument/2006/relationships/notesSlide" Target="/ppt/notesSlides/notesSlide7.xml" Id="R2d40b33ecd8e4a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8e37f188194d4d" /><Relationship Type="http://schemas.openxmlformats.org/officeDocument/2006/relationships/image" Target="/ppt/media/image2.jpeg" Id="R875037622ea74c82" /><Relationship Type="http://schemas.openxmlformats.org/officeDocument/2006/relationships/notesSlide" Target="/ppt/notesSlides/notesSlide8.xml" Id="R731394ae20ef42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6943a581f6446e" /><Relationship Type="http://schemas.openxmlformats.org/officeDocument/2006/relationships/notesSlide" Target="/ppt/notesSlides/notesSlide9.xml" Id="R16a759ba3c9a42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6c329030143e5" /><Relationship Type="http://schemas.openxmlformats.org/officeDocument/2006/relationships/notesSlide" Target="/ppt/notesSlides/notesSlide10.xml" Id="Re5c90b68ab9646d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7BB24C-379D-42D7-A3EE-DB0BA633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38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ENGLISH PREMIER LEAGUE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287F37-1A81-41CC-BAD6-0D0B9A900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66875"/>
            <a:ext cx="5238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Opening weekend</a:t>
            </a:r>
          </a:p>
          <a:p xmlns:a="http://schemas.openxmlformats.org/drawingml/2006/main">
            <a:pPr algn="l">
              <a:defRPr sz="4650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starts here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34BA35-6C25-4087-8247-551A26CCF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0"/>
            <a:ext cx="514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2026/27 season preview  •  21–24 August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FE08D5-AEBE-464B-B347-478780A4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00550"/>
            <a:ext cx="447675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FF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E41F18-66ED-4616-BC6A-A955D4B1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686300"/>
            <a:ext cx="5143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New players  |  New managers  |  Promoted clubs  |  Predictions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0383f6f8c14834"/>
          <a:srcRect xmlns:a="http://schemas.openxmlformats.org/drawingml/2006/main" l="22350" t="0" r="2235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361950"/>
            <a:ext cx="5543550" cy="56388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64DFA1-3A5F-4A84-B6CD-1BF34222F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77164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593B3C-18F6-413D-815D-C38A587D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2026/27 PREMIER LEAGUE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4E878-9C8D-46B1-97B9-08E6B3ED7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15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A season of change begins on Friday night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0DE684-5B9B-4EAC-9C35-B5BC44496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95400"/>
            <a:ext cx="11391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99964-81D3-48CB-83C1-0F081B20D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CA41C9-5293-471F-973F-1CA16DAB6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811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Champions Arsenal open the campaign at home to promoted Coventry City — the first of ten matches across four days.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AC7EC9-7103-4C54-A9A2-B1D1456F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143250"/>
            <a:ext cx="34290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2D473D-B9B3-4A26-BBC9-DA347ECA3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143250"/>
            <a:ext cx="3429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FF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291A6E-12B5-48CD-89AD-190465E60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05200"/>
            <a:ext cx="2895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ED84AE-9224-405A-977F-2F04DA97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5800"/>
            <a:ext cx="2857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OPENING-WEEKEND MATCHES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DCDAC7-5AB8-4620-99C8-4173BC2C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143250"/>
            <a:ext cx="34290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FD4E2B-A22E-4E62-B778-DA1FC700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143250"/>
            <a:ext cx="3429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4F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F0C00C-5694-49FA-8F12-AF1F2316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505200"/>
            <a:ext cx="2895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593A21-CF0E-403D-B337-12F6508C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95800"/>
            <a:ext cx="2857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PROMOTED CLUBS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23D186-A698-418C-951E-0B08D2E14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143250"/>
            <a:ext cx="342900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509681-7788-4C15-A717-8D422213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143250"/>
            <a:ext cx="3429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B94A83-045C-4D8B-871E-E13CB2E4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505200"/>
            <a:ext cx="28956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2F40D0-DF60-4E67-870C-DD6F7AB0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495800"/>
            <a:ext cx="2857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NEW MANAGERS</a:t>
            </a:r>
          </a:p>
        </p:txBody>
      </p:sp>
    </p:spTree>
    <p:extLst>
      <p:ext uri="{BB962C8B-B14F-4D97-AF65-F5344CB8AC3E}">
        <p14:creationId xmlns:p14="http://schemas.microsoft.com/office/powerpoint/2010/main" val="15237383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C1AD1-7417-4C11-A41A-A6DD7CDB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2026/27 PREMIER LEAGUE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A51FF-7E39-4F38-AF43-AEAD4857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15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Three promoted clubs bring three very different stories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C66C5B-92EE-4844-81AA-177B640C3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95400"/>
            <a:ext cx="11391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DFEA9-C06A-40B8-BF83-2ABFE17A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CE3AF0-F5D3-4669-A2EE-FE8E7B6C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57375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COVENTRY CITY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5C06DE-98D4-4E36-B948-FA60EF6A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457450"/>
            <a:ext cx="3429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Championship winners return to the Premier League for the first time since 2000/01. Frank Lampard’s reward: Arsenal away on opening night.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B5DA3-F418-4C66-8E62-3123B72A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57375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HULL CITY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0CDE83-FBDC-4CD5-B78F-618D03D2B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457450"/>
            <a:ext cx="3429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Back in the top flight after a decade away. Sergej Jakirovic’s playoff winners start at home against Manchester United.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EF2462-AF30-4DDD-A92C-9E73972E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857375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IPSWICH TOWN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7DA2A2-820F-4FA8-A41F-ED9BF353F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457450"/>
            <a:ext cx="3429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An immediate return after winning promotion under Kieran McKenna. New boss Gary O’Neil begins with Sunderland at Portman Road.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951A8B-C03B-4718-B290-666DACE9F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57750"/>
            <a:ext cx="11391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0C9284-04FF-4150-87F4-76CB144B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14350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Opening-weekend reality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3AC24B-70D0-44AF-8209-FDD68322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010150"/>
            <a:ext cx="8001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0385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All three begin at home or on the season’s opening stage — an early chance to turn promotion energy into points.</a:t>
            </a:r>
          </a:p>
        </p:txBody>
      </p:sp>
    </p:spTree>
    <p:extLst>
      <p:ext uri="{BB962C8B-B14F-4D97-AF65-F5344CB8AC3E}">
        <p14:creationId xmlns:p14="http://schemas.microsoft.com/office/powerpoint/2010/main" val="8418749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D9F54DF-F64E-47CD-9EC6-772DF1CE4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2026/27 PREMIER LEAGUE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02F344-0E2C-4290-B2C8-F71F116A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15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Nine clubs start with a new voice in the dugout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5F01AE-7168-44C4-BF48-8149CF8B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95400"/>
            <a:ext cx="11391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A7D9C6-6BE8-49CB-8A9B-4B9F906F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ce61205f054547"/>
          <a:srcRect xmlns:a="http://schemas.openxmlformats.org/drawingml/2006/main" l="11410" t="0" r="114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0050" y="1619250"/>
            <a:ext cx="5619750" cy="4095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646D84-C30B-411C-8CA0-18129BDF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619250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Bournemouth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E37747-C615-47C0-912A-D0EA48774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6192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Marco Rose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E86EEE-60F1-4FF5-9235-0F4FB444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00250"/>
            <a:ext cx="5200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83D322-4C3D-4CE6-9959-78367A1E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76450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Chelsea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A048B3-777B-4516-B318-0C59FDFB1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764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Xabi Alonso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54FAE9-B94E-423C-BC14-FADB8E61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457450"/>
            <a:ext cx="5200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23A6B4-5F42-4641-8148-5BED51EF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533650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Crystal Palace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61D992-9B98-44FC-85F5-5844D325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5336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Pierre 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AB81CB-8E0B-495B-90A4-97E9C269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14650"/>
            <a:ext cx="5200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5F593F-1E0E-495F-BBE6-1054BAE3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990850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Fulham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749C9F-F2A3-4506-8B72-16FFDF6BD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9908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Álvaro Arbeloa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6EB7F9-BE61-47DE-AC06-3517E6F2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71850"/>
            <a:ext cx="5200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617F23-17E2-4EC3-8434-1754E1EE1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48050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Ipswich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958F8B-8C0D-4D8D-9219-4A6A6119F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4480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Gary O’Neil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077FA9-9694-4BB4-9614-444998CD7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29050"/>
            <a:ext cx="5200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FDBBAC-3FA8-4C1D-B321-261033BE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05250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Liverpool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16698F-C23F-4CCE-8186-7EB5F2CDF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9052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Andoni Iraola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81C322-2D57-4B23-A16C-6C40817F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86250"/>
            <a:ext cx="5200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104146-E841-467A-B49C-64E55AA6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362450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Man City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EC3559-0F55-4279-9D5C-A82A19A9B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3624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Enzo Maresca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B615B4-0B4D-41C3-ADD9-352C86A2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743450"/>
            <a:ext cx="5200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1A7869-65E3-47F1-B97D-BF209EEC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19650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Newcastle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91159AD-8B50-4B6D-8BEA-ADD190F2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8196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Matthias Jaissle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3A63AF-6AE6-4A95-BD11-65F92B91A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200650"/>
            <a:ext cx="5200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D68ADB-24D0-4ABD-971B-B72035B74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276850"/>
            <a:ext cx="204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Nott’m Forest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F887001-39B2-490B-8F9E-B51DA853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768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Oliver Glasner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C85AEFE-14DB-4593-96EA-6891062CF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657850"/>
            <a:ext cx="5200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BECF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8669375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2E52AD-351D-43BA-BC08-AF85D0A95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2026/27 PREMIER LEAGUE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4613F-85EC-4A4A-B6D8-235FAD90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15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The biggest moves reshape the title race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84E625-4F13-4457-B047-CA88BF261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95400"/>
            <a:ext cx="11391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BBB50-847C-4A27-93D7-9E8FD704D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f7e12c83c04300"/>
          <a:srcRect xmlns:a="http://schemas.openxmlformats.org/drawingml/2006/main" l="8482" t="0" r="84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0050" y="1581150"/>
            <a:ext cx="5905500" cy="4000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C8B0E-C015-4193-A97D-07EFD9EB9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695450"/>
            <a:ext cx="23812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FF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3A1989-F86D-4CDF-9A6D-1071BE70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866900"/>
            <a:ext cx="2400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0435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Bruno Guimarães → Arsenal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C1F93C-45C4-49D8-BDB0-6C413AA0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362200"/>
            <a:ext cx="24003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A proven tempo-controller joins Declan Rice at the defending champions.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C2B659-46D2-4466-8771-0D1F09DE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695450"/>
            <a:ext cx="23812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4F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C27F16-DBAA-45E5-A2B5-618305B5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1866900"/>
            <a:ext cx="2400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0435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Elliot Anderson → Man City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447852-DFC2-4015-B4E9-1EA6585D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362200"/>
            <a:ext cx="24003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5836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England’s World Cup standout becomes the centrepiece of City’s midfield refresh.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B1D5F2-AE00-4DF3-A2AE-7C4F7CAF5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714750"/>
            <a:ext cx="23812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500BC-88DE-42CB-890B-8BFF8788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886200"/>
            <a:ext cx="2400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0435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Morgan Rogers → Chelsea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564785-55FD-4B18-9C95-0ECBA312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381500"/>
            <a:ext cx="24003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Xabi Alonso adds a dynamic England attacker alongside Cole Palmer.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478077-0A57-439B-A43A-5F4CFC459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714750"/>
            <a:ext cx="23812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2B010D-7C1A-4276-9F3E-A630F148B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886200"/>
            <a:ext cx="24003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846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Sandro Tonali → Spurs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B01068-EEB6-433D-8C6A-99E297C1E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381500"/>
            <a:ext cx="24003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A statement midfield signing for Roberto De Zerbi’s rebuild.</a:t>
            </a:r>
          </a:p>
        </p:txBody>
      </p:sp>
    </p:spTree>
    <p:extLst>
      <p:ext uri="{BB962C8B-B14F-4D97-AF65-F5344CB8AC3E}">
        <p14:creationId xmlns:p14="http://schemas.microsoft.com/office/powerpoint/2010/main" val="13327515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85BF026-9926-41DF-B64C-826A833A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2026/27 PREMIER LEAGUE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9ED72C-D650-43F8-A94E-1B97ED9E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15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Eight more newcomers could change the league’s balance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A81BCB-57ED-4477-B368-0DE7377C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95400"/>
            <a:ext cx="11391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19BF73-484A-4C42-8315-F51518E7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BF54E9-4A71-42A0-B028-DD445EBC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924050"/>
            <a:ext cx="2428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FF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E6F1E9-4A55-47EA-A900-C8C3DCCE0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33600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Victor Muñoz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56C93-474A-4F64-A845-9B63DF154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05075"/>
            <a:ext cx="242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Liverpool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BEC2B-3132-48BA-AF13-81AF072E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847975"/>
            <a:ext cx="2428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Wide attacker; arrives after Salah’s departure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100295-415D-4B16-AAC9-ECBC612E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924050"/>
            <a:ext cx="2428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4F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B9D474-CDB9-4919-A5DA-FBDBD197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33600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Youri Tielemans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9D02F4-C10E-4CA2-8B75-AB6E22D99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505075"/>
            <a:ext cx="242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Man Utd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5FFE0A-FE4D-4EFB-A8EC-585FC12D0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47975"/>
            <a:ext cx="2428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Experience and control for Carrick’s midfield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7E95A6-4EC0-418D-B300-66A7B868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24050"/>
            <a:ext cx="2428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EBA16D-8DE4-489E-BA9D-FAC72B85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33600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Andrey Santos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4ACDB3-BEEA-4AE6-AA78-F2518706B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505075"/>
            <a:ext cx="242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Man Utd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FC039E-D13A-45D0-A915-D23A95B0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847975"/>
            <a:ext cx="2428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Ball-winning partner with long-term upside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922D13-C769-47CD-B6C0-38DFBEFF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1924050"/>
            <a:ext cx="2428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930875-2CBA-43D3-9C9F-CE5DFAFC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133600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João Gomes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7ADF7A-565B-4F96-B084-B98D3DDC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505075"/>
            <a:ext cx="242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Aston Villa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A58D40-0C3E-4F54-8145-48C29885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47975"/>
            <a:ext cx="2428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Energy and defensive balance for Emery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4A1DAA-28BC-44F1-AF60-93FEAF411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876675"/>
            <a:ext cx="2428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FF8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87F958-8932-4355-950E-21F70773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86225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Antonio Silva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FA855A-960F-4B34-9B32-6367DF94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57700"/>
            <a:ext cx="242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Bournemouth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5C9D3C-336E-4639-BE9A-1969977F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00600"/>
            <a:ext cx="2428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Young, Champions League-tested centre-back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B1C820-4C0B-4D90-BA1D-7A975957B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76675"/>
            <a:ext cx="2428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4F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951795-28CC-48FD-AC27-D99D5B46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086225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Ousmane Diomande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75ADF1-CB90-4F75-8E43-68C57404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57700"/>
            <a:ext cx="242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Nott’m Forest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112B1EF-A104-4397-8080-E8745F41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800600"/>
            <a:ext cx="2428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Title-winning defender from Sporting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A0B05D-A7EC-4EA0-8498-593B1547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876675"/>
            <a:ext cx="2428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4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980D21A-2BDB-419A-96EB-4180CF88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086225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Gonzalo García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AA69CCD-BFC6-4BBE-8B63-1FEB45D1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457700"/>
            <a:ext cx="242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Fulham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F97E88D-BF33-411C-B45F-11EFF8E6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800600"/>
            <a:ext cx="2428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Real Madrid forward reunited with Arbeloa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C91DEF1-7009-41AC-9A8D-9A10C59F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876675"/>
            <a:ext cx="2428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6C4ADB1-9F72-45F3-A042-F237F7E6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086225"/>
            <a:ext cx="2428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Harry Wilson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803CBDD-E4C8-4C3E-8F6D-E80C3FF6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457700"/>
            <a:ext cx="242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Leeds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F8ECD7F-B850-4036-A5E2-580B3B03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800600"/>
            <a:ext cx="24288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11-goal creator signed on a free transfer</a:t>
            </a:r>
          </a:p>
        </p:txBody>
      </p:sp>
    </p:spTree>
    <p:extLst>
      <p:ext uri="{BB962C8B-B14F-4D97-AF65-F5344CB8AC3E}">
        <p14:creationId xmlns:p14="http://schemas.microsoft.com/office/powerpoint/2010/main" val="10319683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7A4C8C-0930-4FD4-AF5B-41C724D3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2026/27 PREMIER LEAGUE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D7867B-1FBB-4B77-9C86-6B3A44E7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15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Friday and Saturday put every promoted club on stage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ABD946-5CAC-4AAD-9412-2F258DA2A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95400"/>
            <a:ext cx="11391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E6D615-582C-4361-A0A4-9567C64D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400050" y="1714500"/>
          <a:ext xmlns:a="http://schemas.openxmlformats.org/drawingml/2006/main" cx="11391900" cy="4095750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2333625"/>
                <a:gridCol w="3000375"/>
                <a:gridCol w="3000375"/>
                <a:gridCol w="3057525"/>
              </a:tblGrid>
              <a:tr h="585107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KICK-OFF</a:t>
                      </a:r>
                    </a:p>
                  </a:txBody>
                  <a:tcPr marL="91440" marR="91440" marT="45720" marB="45720">
                    <a:solidFill>
                      <a:srgbClr val="3700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HOME</a:t>
                      </a:r>
                    </a:p>
                  </a:txBody>
                  <a:tcPr marL="91440" marR="91440" marT="45720" marB="45720">
                    <a:solidFill>
                      <a:srgbClr val="3700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AWAY</a:t>
                      </a:r>
                    </a:p>
                  </a:txBody>
                  <a:tcPr marL="91440" marR="91440" marT="45720" marB="45720">
                    <a:solidFill>
                      <a:srgbClr val="3700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UK COVERAGE</a:t>
                      </a:r>
                    </a:p>
                  </a:txBody>
                  <a:tcPr marL="91440" marR="91440" marT="45720" marB="45720">
                    <a:solidFill>
                      <a:srgbClr val="37003C"/>
                    </a:solidFill>
                  </a:tcPr>
                </a:tc>
              </a:tr>
              <a:tr h="58510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FRI 21 AUG · 20:00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Arsenal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Coventry City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Sky Sports</a:t>
                      </a:r>
                    </a:p>
                  </a:txBody>
                  <a:tcPr marL="91440" marR="91440" marT="45720" marB="45720"/>
                </a:tc>
              </a:tr>
              <a:tr h="58510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SAT 22 AUG · 12:30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Hull City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Manchester United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TNT Sports</a:t>
                      </a:r>
                    </a:p>
                  </a:txBody>
                  <a:tcPr marL="91440" marR="91440" marT="45720" marB="45720"/>
                </a:tc>
              </a:tr>
              <a:tr h="58510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SAT 22 AUG · 15:00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Everton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Crystal Palace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—</a:t>
                      </a:r>
                    </a:p>
                  </a:txBody>
                  <a:tcPr marL="91440" marR="91440" marT="45720" marB="45720"/>
                </a:tc>
              </a:tr>
              <a:tr h="58510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SAT 22 AUG · 15:00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Ipswich Town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Sunderland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—</a:t>
                      </a:r>
                    </a:p>
                  </a:txBody>
                  <a:tcPr marL="91440" marR="91440" marT="45720" marB="45720"/>
                </a:tc>
              </a:tr>
              <a:tr h="58510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SAT 22 AUG · 15:00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Nottingham Forest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Leeds United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—</a:t>
                      </a:r>
                    </a:p>
                  </a:txBody>
                  <a:tcPr marL="91440" marR="91440" marT="45720" marB="45720"/>
                </a:tc>
              </a:tr>
              <a:tr h="585107"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SAT 22 AUG · 17:30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Brentford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Tottenham Hotspur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Sky Sports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98896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8A55D3-A354-415E-8B61-F8EB92FDA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2026/27 PREMIER LEAGUE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CAA0F-8947-4D11-8F9C-D491F0620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15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Sunday’s heavyweight clash leads into a west-London finale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29E319-4817-41F4-A1DE-B9ADCC0A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95400"/>
            <a:ext cx="11391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548B8B-E4F3-46D3-8C3F-41A54EF2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400050" y="1809750"/>
          <a:ext xmlns:a="http://schemas.openxmlformats.org/drawingml/2006/main" cx="6858000" cy="3476625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1952625"/>
                <a:gridCol w="1762125"/>
                <a:gridCol w="1762125"/>
                <a:gridCol w="1381125"/>
              </a:tblGrid>
              <a:tr h="695325"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KICK-OFF</a:t>
                      </a:r>
                    </a:p>
                  </a:txBody>
                  <a:tcPr marL="91440" marR="91440" marT="45720" marB="45720">
                    <a:solidFill>
                      <a:srgbClr val="3700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HOME</a:t>
                      </a:r>
                    </a:p>
                  </a:txBody>
                  <a:tcPr marL="91440" marR="91440" marT="45720" marB="45720">
                    <a:solidFill>
                      <a:srgbClr val="3700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AWAY</a:t>
                      </a:r>
                    </a:p>
                  </a:txBody>
                  <a:tcPr marL="91440" marR="91440" marT="45720" marB="45720">
                    <a:solidFill>
                      <a:srgbClr val="3700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TV</a:t>
                      </a:r>
                    </a:p>
                  </a:txBody>
                  <a:tcPr marL="91440" marR="91440" marT="45720" marB="45720">
                    <a:solidFill>
                      <a:srgbClr val="37003C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SUN 23 AUG · 14:00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Brighton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Aston Villa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Sky Sports</a:t>
                      </a:r>
                    </a:p>
                  </a:txBody>
                  <a:tcPr marL="91440" marR="91440" marT="45720" marB="45720"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SUN 23 AUG · 14:00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Manchester City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Bournemouth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Sky Sports</a:t>
                      </a:r>
                    </a:p>
                  </a:txBody>
                  <a:tcPr marL="91440" marR="91440" marT="45720" marB="45720"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SUN 23 AUG · 16:30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Newcastle United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Liverpool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Sky Sports</a:t>
                      </a:r>
                    </a:p>
                  </a:txBody>
                  <a:tcPr marL="91440" marR="91440" marT="45720" marB="45720"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5E5765"/>
                          </a:solidFill>
                          <a:latin typeface="Arial"/>
                          <a:ea typeface="Arial"/>
                          <a:cs typeface="Arial"/>
                        </a:rPr>
                        <a:t>MON 24 AUG · 20:00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Fulham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Chelsea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08050F"/>
                          </a:solidFill>
                          <a:latin typeface="Arial"/>
                          <a:ea typeface="Arial"/>
                          <a:cs typeface="Arial"/>
                        </a:rPr>
                        <a:t>Sky Sports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5037622ea74c82"/>
          <a:srcRect xmlns:a="http://schemas.openxmlformats.org/drawingml/2006/main" l="16712" t="0" r="1671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77150" y="1809750"/>
            <a:ext cx="4114800" cy="34766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257029-99E9-4179-A337-8E5C654F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5467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Match of the weekend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5C975A-61C1-47FD-8B06-A6006108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5391150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9360"/>
          </a:bodyPr>
          <a:lstStyle xmlns:a="http://schemas.openxmlformats.org/drawingml/2006/main"/>
          <a:p xmlns:a="http://schemas.openxmlformats.org/drawingml/2006/main">
            <a:pPr algn="r">
              <a:defRPr sz="1800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Newcastle v Liverpool</a:t>
            </a:r>
          </a:p>
        </p:txBody>
      </p:sp>
    </p:spTree>
    <p:extLst>
      <p:ext uri="{BB962C8B-B14F-4D97-AF65-F5344CB8AC3E}">
        <p14:creationId xmlns:p14="http://schemas.microsoft.com/office/powerpoint/2010/main" val="1318718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173D1D4-0702-4B22-991D-AEC0F3CD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23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EDITORIAL PREDICTIONS · MODERATE UNCERTAINTY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E6903-08C0-459C-80E1-71604677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71500"/>
            <a:ext cx="11049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Opening-weekend predictions: champions start fast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A55969-4F75-4012-AC22-67E91530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95400"/>
            <a:ext cx="113919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00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95CAB5-56CF-4915-BA50-35F82D4A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2E31BE-7966-49B0-9326-DEC9F4553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57350"/>
            <a:ext cx="54292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7E8AF-A7CA-47F5-BA8E-EBBEEF82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526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Arsenal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901D2-ED90-4600-98DB-395A81B9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7526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F5408B-12E2-4E6A-BE81-5633F9F74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7526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Coventry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EA84F2-DA97-4221-8D50-83406B1A3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17526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2–0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2692E5-04A4-4334-AE2A-55C655C2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908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Hull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506DC4-E5F6-4196-88FA-4F082B17C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25908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3A1DBA-B2E1-47AA-952A-85B724D9C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5908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Man Utd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6EA27A-653B-4EE8-9DE8-00BC5F3BF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5908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1–2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66494D-F587-467A-B5FF-4903FBE43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33750"/>
            <a:ext cx="54292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4AEA3C-164E-47D8-9C26-40A3FF05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Everton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9EC8EA-7C87-4B9A-AE0A-997DCFC2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34290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72F590-C854-4F16-B9E1-87115007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4290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Crystal Palace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E07DC2-691E-4024-9E2B-A3D7D2AA1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34290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1–1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840CD3-E12A-4BF7-9063-5415C6DE9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672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Ipswich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5F7D72-2648-443C-BCAF-9D247D03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42672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28F5F0-A0CE-45F3-B990-36E1F2537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2672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Sunderland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829826-48C7-4C88-8C82-DC853DB0D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2672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1–1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E77D59-DCF4-4949-B5FE-6EC87771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10150"/>
            <a:ext cx="54292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2B8527-602C-4B00-9927-35B7A290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1054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Nott’m Forest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F01ED3-AEAE-491B-8715-4C54FE7F9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1054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A323FA-C2CB-4979-A174-25A34B5C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1054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Leeds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FEB1C9-69BA-461B-B933-EE5A11697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51054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2–1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7DE48A-15D1-404A-B284-CB7CDC34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657350"/>
            <a:ext cx="54292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5C47DD-FD4F-4C5F-8DAC-EDEF32B6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7526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Brentford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17C86FD-7D42-4F3E-9F9B-88DF3674C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17526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6DF1A6-0DAE-460F-9469-1C8B495D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7526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Spurs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0B4DDF2-8536-4207-9F0A-3E125A59E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17526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1–2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E32FC02-8EC6-451B-B5A9-15F5D5B2F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5908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Brighton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7982717-96CE-471B-8AA3-E33DFCCAA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5908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BDF4142-6296-4630-B90C-51BF5717D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5908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Aston Villa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C988E29-23A0-447A-823A-F0F2A0F4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25908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1–1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7312ACB-EAB9-40A5-865B-7383ABE1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333750"/>
            <a:ext cx="54292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CC2AEEA-2880-4C16-984B-735CE8CD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4290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Man City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74566E3-CC9C-4949-884C-7DD20D35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4290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8F32490-685E-4261-B5C5-E7A0476A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4290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Bournemouth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2EC8D43-83C3-4757-BD59-86E515F7B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34290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2–1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341A046-8307-419F-BB93-13BC39A27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2672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Newcastle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027328C-EE26-4157-BBE4-740F1B86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2672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13C1F4F-8315-4732-AE3C-2981B8209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672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Liverpool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3683A8F-A221-4E39-AE81-A788257A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42672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1–2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11C0B54-305D-405C-918D-A1B07B98C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10150"/>
            <a:ext cx="542925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9A53DAD-3226-456D-AC4D-75BFA9C3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105400"/>
            <a:ext cx="1857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Fulham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7EE842B-6077-4B4E-A4FB-E144EAEEE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5105400"/>
            <a:ext cx="304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5E5765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399367B-6EEB-4FB8-8E99-D12596AC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105400"/>
            <a:ext cx="1952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8050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08050F"/>
                </a:solidFill>
                <a:latin typeface="Arial"/>
                <a:ea typeface="Arial"/>
                <a:cs typeface="Arial"/>
              </a:rPr>
              <a:t>Chelsea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6A587C5-1DD2-42C7-A183-E3318094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5105400"/>
            <a:ext cx="781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37003C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7003C"/>
                </a:solidFill>
                <a:latin typeface="Arial"/>
                <a:ea typeface="Arial"/>
                <a:cs typeface="Arial"/>
              </a:rPr>
              <a:t>1–2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CD6E58A-F5C9-441F-A0DC-D1709ECB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9626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560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E576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5765"/>
                </a:solidFill>
                <a:latin typeface="Arial"/>
                <a:ea typeface="Arial"/>
                <a:cs typeface="Arial"/>
              </a:rPr>
              <a:t>Predictions are provisional judgements based on squad strength, home advantage, managerial transition and recent pre-season context — not betting guarantees.</a:t>
            </a:r>
          </a:p>
        </p:txBody>
      </p:sp>
    </p:spTree>
    <p:extLst>
      <p:ext uri="{BB962C8B-B14F-4D97-AF65-F5344CB8AC3E}">
        <p14:creationId xmlns:p14="http://schemas.microsoft.com/office/powerpoint/2010/main" val="38655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3700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CB60DA-4602-4A1F-8284-C4421FE02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704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0FF85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00FF85"/>
                </a:solidFill>
                <a:latin typeface="Arial"/>
                <a:ea typeface="Arial"/>
                <a:cs typeface="Arial"/>
              </a:rPr>
              <a:t>THE WEEKEND’S FOUR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9C5A15-D78F-4A63-9FB1-3FFC3847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23950"/>
            <a:ext cx="7524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Who lands the first blow?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EDA2C-63A7-4FAF-B6F8-6000AC29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495550"/>
            <a:ext cx="552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FF8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FF8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9CCAF7-C293-49E0-B864-4ACF0B931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0030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Can Arsenal carry championship authority into a new campaign?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A506A-D15E-4837-B6D5-3D99F9FE8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057525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C45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D5F91A-F166-465E-A6F2-D5A2EAC1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14700"/>
            <a:ext cx="552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FF8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FF8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21AA60-FE25-472D-B172-2C28CCF69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194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Will the promoted clubs turn home energy into early points?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AC1748-2E3E-4FE4-B16B-B85838BC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76675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C45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C017AD-19CC-496C-8487-DAFC3E8E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33850"/>
            <a:ext cx="552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FF8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FF8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0450E0-9DFD-4E85-BB27-2479D3A8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3860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Which new manager makes the clearest tactical statement?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54B860-82A6-462D-A6BD-4C263832D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695825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C45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4259CD-330A-461D-B651-CC819D912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953000"/>
            <a:ext cx="552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0FF8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00FF8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69A42C-018F-42EB-8155-DF9B605EF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577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Which major signing looks immediately at home?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81916A-F3B2-447A-B988-CEC5F6EF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514975"/>
            <a:ext cx="971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C45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1C98B3-40EE-4630-BB5C-F62EFF1A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1912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D9C9D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9C9DC"/>
                </a:solidFill>
                <a:latin typeface="Arial"/>
                <a:ea typeface="Arial"/>
                <a:cs typeface="Arial"/>
              </a:rPr>
              <a:t>Premier League 2026/27  •  Opening weekend: 21–24 August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098128-51FC-49A5-934D-C88390F5B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81750"/>
            <a:ext cx="609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714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9C9D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9C9DC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815812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2026-08-18T10:42:54.0670000Z</dcterms:created>
  <dcterms:modified xsi:type="dcterms:W3CDTF">2026-08-18T10:42:54.0670000Z</dcterms:modified>
</coreProperties>
</file>